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diagrams/colors1.xml" ContentType="application/vnd.openxmlformats-officedocument.drawingml.diagramColors+xml"/>
  <Override PartName="/ppt/diagrams/data1.xml" ContentType="application/vnd.openxmlformats-officedocument.drawingml.diagramData+xml"/>
  <Override PartName="/ppt/diagrams/drawing1.xml" ContentType="application/vnd.ms-office.drawingml.diagramDrawing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handoutMasters/handoutMaster1.xml" ContentType="application/vnd.openxmlformats-officedocument.presentationml.handoutMaster+xml"/>
  <Override PartName="/ppt/media/image30.svg" ContentType="image/svg+xml"/>
  <Override PartName="/ppt/media/image32.svg" ContentType="image/svg+xml"/>
  <Override PartName="/ppt/media/image34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860" r:id="rId1"/>
  </p:sldMasterIdLst>
  <p:notesMasterIdLst>
    <p:notesMasterId r:id="rId61"/>
  </p:notesMasterIdLst>
  <p:handoutMasterIdLst>
    <p:handoutMasterId r:id="rId62"/>
  </p:handoutMasterIdLst>
  <p:sldIdLst>
    <p:sldId id="263" r:id="rId2"/>
    <p:sldId id="289" r:id="rId3"/>
    <p:sldId id="278" r:id="rId4"/>
    <p:sldId id="294" r:id="rId5"/>
    <p:sldId id="293" r:id="rId6"/>
    <p:sldId id="267" r:id="rId7"/>
    <p:sldId id="270" r:id="rId8"/>
    <p:sldId id="297" r:id="rId9"/>
    <p:sldId id="296" r:id="rId10"/>
    <p:sldId id="285" r:id="rId11"/>
    <p:sldId id="300" r:id="rId12"/>
    <p:sldId id="298" r:id="rId13"/>
    <p:sldId id="299" r:id="rId14"/>
    <p:sldId id="336" r:id="rId15"/>
    <p:sldId id="281" r:id="rId16"/>
    <p:sldId id="301" r:id="rId17"/>
    <p:sldId id="312" r:id="rId18"/>
    <p:sldId id="303" r:id="rId19"/>
    <p:sldId id="304" r:id="rId20"/>
    <p:sldId id="305" r:id="rId21"/>
    <p:sldId id="306" r:id="rId22"/>
    <p:sldId id="280" r:id="rId23"/>
    <p:sldId id="307" r:id="rId24"/>
    <p:sldId id="313" r:id="rId25"/>
    <p:sldId id="308" r:id="rId26"/>
    <p:sldId id="314" r:id="rId27"/>
    <p:sldId id="315" r:id="rId28"/>
    <p:sldId id="316" r:id="rId29"/>
    <p:sldId id="317" r:id="rId30"/>
    <p:sldId id="333" r:id="rId31"/>
    <p:sldId id="302" r:id="rId32"/>
    <p:sldId id="286" r:id="rId33"/>
    <p:sldId id="310" r:id="rId34"/>
    <p:sldId id="311" r:id="rId35"/>
    <p:sldId id="318" r:id="rId36"/>
    <p:sldId id="309" r:id="rId37"/>
    <p:sldId id="334" r:id="rId38"/>
    <p:sldId id="283" r:id="rId39"/>
    <p:sldId id="287" r:id="rId40"/>
    <p:sldId id="335" r:id="rId41"/>
    <p:sldId id="320" r:id="rId42"/>
    <p:sldId id="319" r:id="rId43"/>
    <p:sldId id="282" r:id="rId44"/>
    <p:sldId id="284" r:id="rId45"/>
    <p:sldId id="322" r:id="rId46"/>
    <p:sldId id="323" r:id="rId47"/>
    <p:sldId id="325" r:id="rId48"/>
    <p:sldId id="324" r:id="rId49"/>
    <p:sldId id="326" r:id="rId50"/>
    <p:sldId id="327" r:id="rId51"/>
    <p:sldId id="328" r:id="rId52"/>
    <p:sldId id="329" r:id="rId53"/>
    <p:sldId id="330" r:id="rId54"/>
    <p:sldId id="331" r:id="rId55"/>
    <p:sldId id="288" r:id="rId56"/>
    <p:sldId id="292" r:id="rId57"/>
    <p:sldId id="332" r:id="rId58"/>
    <p:sldId id="337" r:id="rId59"/>
    <p:sldId id="321" r:id="rId60"/>
  </p:sldIdLst>
  <p:sldSz cx="9144000" cy="5143500" type="screen16x9"/>
  <p:notesSz cx="6858000" cy="9144000"/>
  <p:defaultTextStyle>
    <a:defPPr>
      <a:defRPr lang="fr-FR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48695C"/>
    <a:srgbClr val="FFFFFF"/>
    <a:srgbClr val="EDEFE9"/>
    <a:srgbClr val="B6BAAF"/>
    <a:srgbClr val="805286"/>
    <a:srgbClr val="B45E2F"/>
    <a:srgbClr val="E6E4D8"/>
    <a:srgbClr val="E6EFCE"/>
    <a:srgbClr val="000000"/>
    <a:srgbClr val="149B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225"/>
    <p:restoredTop sz="69208"/>
  </p:normalViewPr>
  <p:slideViewPr>
    <p:cSldViewPr>
      <p:cViewPr>
        <p:scale>
          <a:sx n="159" d="100"/>
          <a:sy n="159" d="100"/>
        </p:scale>
        <p:origin x="1144" y="144"/>
      </p:cViewPr>
      <p:guideLst>
        <p:guide orient="horz" pos="1620"/>
        <p:guide pos="2880"/>
      </p:guideLst>
    </p:cSldViewPr>
  </p:slideViewPr>
  <p:outlineViewPr>
    <p:cViewPr>
      <p:scale>
        <a:sx n="50" d="100"/>
        <a:sy n="50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99" d="100"/>
          <a:sy n="99" d="100"/>
        </p:scale>
        <p:origin x="3064" y="1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" Type="http://schemas.openxmlformats.org/officeDocument/2006/relationships/slide" Target="slides/slide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" Type="http://schemas.openxmlformats.org/officeDocument/2006/relationships/slide" Target="slides/slide2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" Type="http://schemas.openxmlformats.org/officeDocument/2006/relationships/slide" Target="slides/slide3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" Type="http://schemas.openxmlformats.org/officeDocument/2006/relationships/slide" Target="slides/slide4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" Type="http://schemas.openxmlformats.org/officeDocument/2006/relationships/slide" Target="slides/slide5.xml"/><Relationship Id="rId60" Type="http://schemas.openxmlformats.org/officeDocument/2006/relationships/slide" Target="slides/slide59.xml"/><Relationship Id="rId61" Type="http://schemas.openxmlformats.org/officeDocument/2006/relationships/notesMaster" Target="notesMasters/notesMaster1.xml"/><Relationship Id="rId62" Type="http://schemas.openxmlformats.org/officeDocument/2006/relationships/handoutMaster" Target="handoutMasters/handoutMaster1.xml"/><Relationship Id="rId63" Type="http://schemas.openxmlformats.org/officeDocument/2006/relationships/presProps" Target="presProps.xml"/><Relationship Id="rId64" Type="http://schemas.openxmlformats.org/officeDocument/2006/relationships/viewProps" Target="viewProps.xml"/><Relationship Id="rId65" Type="http://schemas.openxmlformats.org/officeDocument/2006/relationships/theme" Target="theme/theme1.xml"/><Relationship Id="rId66" Type="http://schemas.openxmlformats.org/officeDocument/2006/relationships/tableStyles" Target="tableStyles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/Relationships>
</file>

<file path=ppt/diagrams/_rels/data1.xml.rels><?xml version='1.0' encoding='UTF-8' standalone='yes'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image" Target="../media/image30.svg"/><Relationship Id="rId3" Type="http://schemas.openxmlformats.org/officeDocument/2006/relationships/image" Target="../media/image31.png"/><Relationship Id="rId4" Type="http://schemas.openxmlformats.org/officeDocument/2006/relationships/image" Target="../media/image32.svg"/><Relationship Id="rId5" Type="http://schemas.openxmlformats.org/officeDocument/2006/relationships/image" Target="../media/image33.png"/><Relationship Id="rId6" Type="http://schemas.openxmlformats.org/officeDocument/2006/relationships/image" Target="../media/image34.svg"/></Relationships>
</file>

<file path=ppt/diagrams/_rels/drawing1.xml.rels><?xml version='1.0' encoding='UTF-8' standalone='yes'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image" Target="../media/image30.svg"/><Relationship Id="rId3" Type="http://schemas.openxmlformats.org/officeDocument/2006/relationships/image" Target="../media/image31.png"/><Relationship Id="rId4" Type="http://schemas.openxmlformats.org/officeDocument/2006/relationships/image" Target="../media/image32.svg"/><Relationship Id="rId5" Type="http://schemas.openxmlformats.org/officeDocument/2006/relationships/image" Target="../media/image33.png"/><Relationship Id="rId6" Type="http://schemas.openxmlformats.org/officeDocument/2006/relationships/image" Target="../media/image3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9585AFF-5B16-44C1-A32A-B105996F9E46}" type="doc">
      <dgm:prSet loTypeId="urn:microsoft.com/office/officeart/2018/2/layout/IconLabelList" loCatId="icon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6A7BC3D6-DDB0-4CA2-8C3B-FC2FAAC776CB}">
      <dgm:prSet/>
      <dgm:spPr/>
      <dgm:t>
        <a:bodyPr/>
        <a:lstStyle/>
        <a:p>
          <a:r>
            <a:rPr lang="fr-CA"/>
            <a:t>Do they have an interest?</a:t>
          </a:r>
          <a:endParaRPr lang="en-US"/>
        </a:p>
      </dgm:t>
    </dgm:pt>
    <dgm:pt modelId="{91A971C1-8BA4-46C8-AF52-367FA962C8BC}" type="parTrans" cxnId="{AFD262BF-5E97-43BC-9251-09C6C5F530D0}">
      <dgm:prSet/>
      <dgm:spPr/>
      <dgm:t>
        <a:bodyPr/>
        <a:lstStyle/>
        <a:p>
          <a:endParaRPr lang="en-US"/>
        </a:p>
      </dgm:t>
    </dgm:pt>
    <dgm:pt modelId="{7BBA1AA1-AE6A-4306-A014-78C06F1A9330}" type="sibTrans" cxnId="{AFD262BF-5E97-43BC-9251-09C6C5F530D0}">
      <dgm:prSet/>
      <dgm:spPr/>
      <dgm:t>
        <a:bodyPr/>
        <a:lstStyle/>
        <a:p>
          <a:endParaRPr lang="en-US"/>
        </a:p>
      </dgm:t>
    </dgm:pt>
    <dgm:pt modelId="{C483D387-B726-4645-B3B3-66E01D26F686}">
      <dgm:prSet/>
      <dgm:spPr/>
      <dgm:t>
        <a:bodyPr/>
        <a:lstStyle/>
        <a:p>
          <a:r>
            <a:rPr lang="fr-CA"/>
            <a:t>What is their subject-matter literacy?</a:t>
          </a:r>
          <a:endParaRPr lang="en-US"/>
        </a:p>
      </dgm:t>
    </dgm:pt>
    <dgm:pt modelId="{FC3ABE5C-BB40-4A1F-8574-D99EA28AB4C6}" type="parTrans" cxnId="{1738204E-F1A8-4CCA-BEDD-E5BB72C5AB9F}">
      <dgm:prSet/>
      <dgm:spPr/>
      <dgm:t>
        <a:bodyPr/>
        <a:lstStyle/>
        <a:p>
          <a:endParaRPr lang="en-US"/>
        </a:p>
      </dgm:t>
    </dgm:pt>
    <dgm:pt modelId="{AD950881-E2AD-4AE2-8C1A-A5B96CFB86D0}" type="sibTrans" cxnId="{1738204E-F1A8-4CCA-BEDD-E5BB72C5AB9F}">
      <dgm:prSet/>
      <dgm:spPr/>
      <dgm:t>
        <a:bodyPr/>
        <a:lstStyle/>
        <a:p>
          <a:endParaRPr lang="en-US"/>
        </a:p>
      </dgm:t>
    </dgm:pt>
    <dgm:pt modelId="{6B539E3A-6DC8-4E7D-83FD-3BCB09324064}">
      <dgm:prSet/>
      <dgm:spPr/>
      <dgm:t>
        <a:bodyPr/>
        <a:lstStyle/>
        <a:p>
          <a:r>
            <a:rPr lang="fr-CA"/>
            <a:t>What is their data/digital literacy?</a:t>
          </a:r>
          <a:endParaRPr lang="en-US"/>
        </a:p>
      </dgm:t>
    </dgm:pt>
    <dgm:pt modelId="{C81FE665-74BB-4A59-99C4-C65B63F43831}" type="parTrans" cxnId="{A4F6D594-A702-4A69-9079-A668D907B596}">
      <dgm:prSet/>
      <dgm:spPr/>
      <dgm:t>
        <a:bodyPr/>
        <a:lstStyle/>
        <a:p>
          <a:endParaRPr lang="en-US"/>
        </a:p>
      </dgm:t>
    </dgm:pt>
    <dgm:pt modelId="{629615F2-4884-421A-AEF0-DD279E4C485E}" type="sibTrans" cxnId="{A4F6D594-A702-4A69-9079-A668D907B596}">
      <dgm:prSet/>
      <dgm:spPr/>
      <dgm:t>
        <a:bodyPr/>
        <a:lstStyle/>
        <a:p>
          <a:endParaRPr lang="en-US"/>
        </a:p>
      </dgm:t>
    </dgm:pt>
    <dgm:pt modelId="{F7715A4A-12D0-441C-814B-67D25887E12B}" type="pres">
      <dgm:prSet presAssocID="{D9585AFF-5B16-44C1-A32A-B105996F9E46}" presName="root" presStyleCnt="0">
        <dgm:presLayoutVars>
          <dgm:dir/>
          <dgm:resizeHandles val="exact"/>
        </dgm:presLayoutVars>
      </dgm:prSet>
      <dgm:spPr/>
    </dgm:pt>
    <dgm:pt modelId="{275D1D34-9F70-42CE-9E68-78378AD18E5B}" type="pres">
      <dgm:prSet presAssocID="{6A7BC3D6-DDB0-4CA2-8C3B-FC2FAAC776CB}" presName="compNode" presStyleCnt="0"/>
      <dgm:spPr/>
    </dgm:pt>
    <dgm:pt modelId="{21159467-5F4A-45EC-B6B1-1FE7BC315668}" type="pres">
      <dgm:prSet presAssocID="{6A7BC3D6-DDB0-4CA2-8C3B-FC2FAAC776CB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Irritant"/>
        </a:ext>
      </dgm:extLst>
    </dgm:pt>
    <dgm:pt modelId="{ADA6DA5A-3671-4452-B878-40CF4E6805A6}" type="pres">
      <dgm:prSet presAssocID="{6A7BC3D6-DDB0-4CA2-8C3B-FC2FAAC776CB}" presName="spaceRect" presStyleCnt="0"/>
      <dgm:spPr/>
    </dgm:pt>
    <dgm:pt modelId="{AD88D3AB-423D-4020-9DF8-D53F2B37C1DC}" type="pres">
      <dgm:prSet presAssocID="{6A7BC3D6-DDB0-4CA2-8C3B-FC2FAAC776CB}" presName="textRect" presStyleLbl="revTx" presStyleIdx="0" presStyleCnt="3">
        <dgm:presLayoutVars>
          <dgm:chMax val="1"/>
          <dgm:chPref val="1"/>
        </dgm:presLayoutVars>
      </dgm:prSet>
      <dgm:spPr/>
    </dgm:pt>
    <dgm:pt modelId="{18F35A7C-ECE7-452E-9CDD-BB0EA86BF391}" type="pres">
      <dgm:prSet presAssocID="{7BBA1AA1-AE6A-4306-A014-78C06F1A9330}" presName="sibTrans" presStyleCnt="0"/>
      <dgm:spPr/>
    </dgm:pt>
    <dgm:pt modelId="{76836A14-CEBD-4596-90D4-87992B06E800}" type="pres">
      <dgm:prSet presAssocID="{C483D387-B726-4645-B3B3-66E01D26F686}" presName="compNode" presStyleCnt="0"/>
      <dgm:spPr/>
    </dgm:pt>
    <dgm:pt modelId="{11C64012-712A-4710-948D-D4F157FBF3CC}" type="pres">
      <dgm:prSet presAssocID="{C483D387-B726-4645-B3B3-66E01D26F686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8E09CB54-1807-4C81-AEF5-E709F2781EA1}" type="pres">
      <dgm:prSet presAssocID="{C483D387-B726-4645-B3B3-66E01D26F686}" presName="spaceRect" presStyleCnt="0"/>
      <dgm:spPr/>
    </dgm:pt>
    <dgm:pt modelId="{140A8C64-927A-46A2-A7CE-C05C77902262}" type="pres">
      <dgm:prSet presAssocID="{C483D387-B726-4645-B3B3-66E01D26F686}" presName="textRect" presStyleLbl="revTx" presStyleIdx="1" presStyleCnt="3">
        <dgm:presLayoutVars>
          <dgm:chMax val="1"/>
          <dgm:chPref val="1"/>
        </dgm:presLayoutVars>
      </dgm:prSet>
      <dgm:spPr/>
    </dgm:pt>
    <dgm:pt modelId="{7346845E-F2C4-4B41-B9C9-F7383534BF74}" type="pres">
      <dgm:prSet presAssocID="{AD950881-E2AD-4AE2-8C1A-A5B96CFB86D0}" presName="sibTrans" presStyleCnt="0"/>
      <dgm:spPr/>
    </dgm:pt>
    <dgm:pt modelId="{DAB6DF5C-BFEA-4A7E-AA78-F53D8C02ACBF}" type="pres">
      <dgm:prSet presAssocID="{6B539E3A-6DC8-4E7D-83FD-3BCB09324064}" presName="compNode" presStyleCnt="0"/>
      <dgm:spPr/>
    </dgm:pt>
    <dgm:pt modelId="{733494C2-BF2B-43FD-96EC-07DBB680511D}" type="pres">
      <dgm:prSet presAssocID="{6B539E3A-6DC8-4E7D-83FD-3BCB09324064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s on Shelf"/>
        </a:ext>
      </dgm:extLst>
    </dgm:pt>
    <dgm:pt modelId="{76E7382E-03F5-4E6B-B2F5-5EF8129814DB}" type="pres">
      <dgm:prSet presAssocID="{6B539E3A-6DC8-4E7D-83FD-3BCB09324064}" presName="spaceRect" presStyleCnt="0"/>
      <dgm:spPr/>
    </dgm:pt>
    <dgm:pt modelId="{4B94A2E9-F126-4AF0-AFCF-20C275278211}" type="pres">
      <dgm:prSet presAssocID="{6B539E3A-6DC8-4E7D-83FD-3BCB09324064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B4D8E243-6176-4CB8-8C34-E19223905100}" type="presOf" srcId="{C483D387-B726-4645-B3B3-66E01D26F686}" destId="{140A8C64-927A-46A2-A7CE-C05C77902262}" srcOrd="0" destOrd="0" presId="urn:microsoft.com/office/officeart/2018/2/layout/IconLabelList"/>
    <dgm:cxn modelId="{1738204E-F1A8-4CCA-BEDD-E5BB72C5AB9F}" srcId="{D9585AFF-5B16-44C1-A32A-B105996F9E46}" destId="{C483D387-B726-4645-B3B3-66E01D26F686}" srcOrd="1" destOrd="0" parTransId="{FC3ABE5C-BB40-4A1F-8574-D99EA28AB4C6}" sibTransId="{AD950881-E2AD-4AE2-8C1A-A5B96CFB86D0}"/>
    <dgm:cxn modelId="{A4F6D594-A702-4A69-9079-A668D907B596}" srcId="{D9585AFF-5B16-44C1-A32A-B105996F9E46}" destId="{6B539E3A-6DC8-4E7D-83FD-3BCB09324064}" srcOrd="2" destOrd="0" parTransId="{C81FE665-74BB-4A59-99C4-C65B63F43831}" sibTransId="{629615F2-4884-421A-AEF0-DD279E4C485E}"/>
    <dgm:cxn modelId="{6CFC36B8-556C-486C-99A6-9C5B9E433F81}" type="presOf" srcId="{D9585AFF-5B16-44C1-A32A-B105996F9E46}" destId="{F7715A4A-12D0-441C-814B-67D25887E12B}" srcOrd="0" destOrd="0" presId="urn:microsoft.com/office/officeart/2018/2/layout/IconLabelList"/>
    <dgm:cxn modelId="{AFD262BF-5E97-43BC-9251-09C6C5F530D0}" srcId="{D9585AFF-5B16-44C1-A32A-B105996F9E46}" destId="{6A7BC3D6-DDB0-4CA2-8C3B-FC2FAAC776CB}" srcOrd="0" destOrd="0" parTransId="{91A971C1-8BA4-46C8-AF52-367FA962C8BC}" sibTransId="{7BBA1AA1-AE6A-4306-A014-78C06F1A9330}"/>
    <dgm:cxn modelId="{5753ECDE-7840-45F0-8EC8-CAC31F6F8031}" type="presOf" srcId="{6A7BC3D6-DDB0-4CA2-8C3B-FC2FAAC776CB}" destId="{AD88D3AB-423D-4020-9DF8-D53F2B37C1DC}" srcOrd="0" destOrd="0" presId="urn:microsoft.com/office/officeart/2018/2/layout/IconLabelList"/>
    <dgm:cxn modelId="{1101ABE1-5756-49C3-85F3-1B3C761633E5}" type="presOf" srcId="{6B539E3A-6DC8-4E7D-83FD-3BCB09324064}" destId="{4B94A2E9-F126-4AF0-AFCF-20C275278211}" srcOrd="0" destOrd="0" presId="urn:microsoft.com/office/officeart/2018/2/layout/IconLabelList"/>
    <dgm:cxn modelId="{55C28E53-4C87-4854-9040-0C30E14C8313}" type="presParOf" srcId="{F7715A4A-12D0-441C-814B-67D25887E12B}" destId="{275D1D34-9F70-42CE-9E68-78378AD18E5B}" srcOrd="0" destOrd="0" presId="urn:microsoft.com/office/officeart/2018/2/layout/IconLabelList"/>
    <dgm:cxn modelId="{0F54E49F-74A5-46F0-9CE0-7B2BCA5A82D1}" type="presParOf" srcId="{275D1D34-9F70-42CE-9E68-78378AD18E5B}" destId="{21159467-5F4A-45EC-B6B1-1FE7BC315668}" srcOrd="0" destOrd="0" presId="urn:microsoft.com/office/officeart/2018/2/layout/IconLabelList"/>
    <dgm:cxn modelId="{995AE4E7-2E41-429E-AC92-99A40B26E3F9}" type="presParOf" srcId="{275D1D34-9F70-42CE-9E68-78378AD18E5B}" destId="{ADA6DA5A-3671-4452-B878-40CF4E6805A6}" srcOrd="1" destOrd="0" presId="urn:microsoft.com/office/officeart/2018/2/layout/IconLabelList"/>
    <dgm:cxn modelId="{127B66FD-255B-4D64-A7E7-9E375D3C52EE}" type="presParOf" srcId="{275D1D34-9F70-42CE-9E68-78378AD18E5B}" destId="{AD88D3AB-423D-4020-9DF8-D53F2B37C1DC}" srcOrd="2" destOrd="0" presId="urn:microsoft.com/office/officeart/2018/2/layout/IconLabelList"/>
    <dgm:cxn modelId="{97B86630-BF81-40EB-8CC2-8E9A20068506}" type="presParOf" srcId="{F7715A4A-12D0-441C-814B-67D25887E12B}" destId="{18F35A7C-ECE7-452E-9CDD-BB0EA86BF391}" srcOrd="1" destOrd="0" presId="urn:microsoft.com/office/officeart/2018/2/layout/IconLabelList"/>
    <dgm:cxn modelId="{6827890D-D669-403A-BC12-80324B3AC6EF}" type="presParOf" srcId="{F7715A4A-12D0-441C-814B-67D25887E12B}" destId="{76836A14-CEBD-4596-90D4-87992B06E800}" srcOrd="2" destOrd="0" presId="urn:microsoft.com/office/officeart/2018/2/layout/IconLabelList"/>
    <dgm:cxn modelId="{227D21B3-03AA-42F2-9423-8B33AFB1F43C}" type="presParOf" srcId="{76836A14-CEBD-4596-90D4-87992B06E800}" destId="{11C64012-712A-4710-948D-D4F157FBF3CC}" srcOrd="0" destOrd="0" presId="urn:microsoft.com/office/officeart/2018/2/layout/IconLabelList"/>
    <dgm:cxn modelId="{55702789-F9A9-4FD6-8A24-12244CE9EF4B}" type="presParOf" srcId="{76836A14-CEBD-4596-90D4-87992B06E800}" destId="{8E09CB54-1807-4C81-AEF5-E709F2781EA1}" srcOrd="1" destOrd="0" presId="urn:microsoft.com/office/officeart/2018/2/layout/IconLabelList"/>
    <dgm:cxn modelId="{6013F14F-1719-42A9-BEDA-409C08537281}" type="presParOf" srcId="{76836A14-CEBD-4596-90D4-87992B06E800}" destId="{140A8C64-927A-46A2-A7CE-C05C77902262}" srcOrd="2" destOrd="0" presId="urn:microsoft.com/office/officeart/2018/2/layout/IconLabelList"/>
    <dgm:cxn modelId="{734DEC2D-ABCB-4FC4-B5EC-55E233452C57}" type="presParOf" srcId="{F7715A4A-12D0-441C-814B-67D25887E12B}" destId="{7346845E-F2C4-4B41-B9C9-F7383534BF74}" srcOrd="3" destOrd="0" presId="urn:microsoft.com/office/officeart/2018/2/layout/IconLabelList"/>
    <dgm:cxn modelId="{2E53384B-C901-4261-932A-7C053AAF9BAD}" type="presParOf" srcId="{F7715A4A-12D0-441C-814B-67D25887E12B}" destId="{DAB6DF5C-BFEA-4A7E-AA78-F53D8C02ACBF}" srcOrd="4" destOrd="0" presId="urn:microsoft.com/office/officeart/2018/2/layout/IconLabelList"/>
    <dgm:cxn modelId="{3C5F0D8B-AB76-48E0-AE59-229A54D964C1}" type="presParOf" srcId="{DAB6DF5C-BFEA-4A7E-AA78-F53D8C02ACBF}" destId="{733494C2-BF2B-43FD-96EC-07DBB680511D}" srcOrd="0" destOrd="0" presId="urn:microsoft.com/office/officeart/2018/2/layout/IconLabelList"/>
    <dgm:cxn modelId="{E3D21484-0527-4968-ADC8-56B59C46E8AC}" type="presParOf" srcId="{DAB6DF5C-BFEA-4A7E-AA78-F53D8C02ACBF}" destId="{76E7382E-03F5-4E6B-B2F5-5EF8129814DB}" srcOrd="1" destOrd="0" presId="urn:microsoft.com/office/officeart/2018/2/layout/IconLabelList"/>
    <dgm:cxn modelId="{808B8345-171E-4566-9796-275E9A2B9990}" type="presParOf" srcId="{DAB6DF5C-BFEA-4A7E-AA78-F53D8C02ACBF}" destId="{4B94A2E9-F126-4AF0-AFCF-20C275278211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159467-5F4A-45EC-B6B1-1FE7BC315668}">
      <dsp:nvSpPr>
        <dsp:cNvPr id="0" name=""/>
        <dsp:cNvSpPr/>
      </dsp:nvSpPr>
      <dsp:spPr>
        <a:xfrm>
          <a:off x="822826" y="553719"/>
          <a:ext cx="1089475" cy="108947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D88D3AB-423D-4020-9DF8-D53F2B37C1DC}">
      <dsp:nvSpPr>
        <dsp:cNvPr id="0" name=""/>
        <dsp:cNvSpPr/>
      </dsp:nvSpPr>
      <dsp:spPr>
        <a:xfrm>
          <a:off x="157035" y="1962521"/>
          <a:ext cx="2421057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A" sz="2000" kern="1200"/>
            <a:t>Do they have an interest?</a:t>
          </a:r>
          <a:endParaRPr lang="en-US" sz="2000" kern="1200"/>
        </a:p>
      </dsp:txBody>
      <dsp:txXfrm>
        <a:off x="157035" y="1962521"/>
        <a:ext cx="2421057" cy="720000"/>
      </dsp:txXfrm>
    </dsp:sp>
    <dsp:sp modelId="{11C64012-712A-4710-948D-D4F157FBF3CC}">
      <dsp:nvSpPr>
        <dsp:cNvPr id="0" name=""/>
        <dsp:cNvSpPr/>
      </dsp:nvSpPr>
      <dsp:spPr>
        <a:xfrm>
          <a:off x="3667569" y="553719"/>
          <a:ext cx="1089475" cy="108947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40A8C64-927A-46A2-A7CE-C05C77902262}">
      <dsp:nvSpPr>
        <dsp:cNvPr id="0" name=""/>
        <dsp:cNvSpPr/>
      </dsp:nvSpPr>
      <dsp:spPr>
        <a:xfrm>
          <a:off x="3001778" y="1962521"/>
          <a:ext cx="2421057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A" sz="2000" kern="1200"/>
            <a:t>What is their subject-matter literacy?</a:t>
          </a:r>
          <a:endParaRPr lang="en-US" sz="2000" kern="1200"/>
        </a:p>
      </dsp:txBody>
      <dsp:txXfrm>
        <a:off x="3001778" y="1962521"/>
        <a:ext cx="2421057" cy="720000"/>
      </dsp:txXfrm>
    </dsp:sp>
    <dsp:sp modelId="{733494C2-BF2B-43FD-96EC-07DBB680511D}">
      <dsp:nvSpPr>
        <dsp:cNvPr id="0" name=""/>
        <dsp:cNvSpPr/>
      </dsp:nvSpPr>
      <dsp:spPr>
        <a:xfrm>
          <a:off x="6512311" y="553719"/>
          <a:ext cx="1089475" cy="108947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94A2E9-F126-4AF0-AFCF-20C275278211}">
      <dsp:nvSpPr>
        <dsp:cNvPr id="0" name=""/>
        <dsp:cNvSpPr/>
      </dsp:nvSpPr>
      <dsp:spPr>
        <a:xfrm>
          <a:off x="5846520" y="1962521"/>
          <a:ext cx="2421057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A" sz="2000" kern="1200"/>
            <a:t>What is their data/digital literacy?</a:t>
          </a:r>
          <a:endParaRPr lang="en-US" sz="2000" kern="1200"/>
        </a:p>
      </dsp:txBody>
      <dsp:txXfrm>
        <a:off x="5846520" y="1962521"/>
        <a:ext cx="2421057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0CAF17FA-651E-0E42-A6BE-D4A0484837FB}" type="datetime1">
              <a:rPr lang="fr-FR" altLang="x-none"/>
              <a:pPr>
                <a:defRPr/>
              </a:pPr>
              <a:t>22/08/2022</a:t>
            </a:fld>
            <a:endParaRPr lang="fr-FR" altLang="x-none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5AB6679F-8AFA-BB4B-A1B0-55DCE4DD829D}" type="slidenum">
              <a:rPr lang="fr-FR" altLang="x-none"/>
              <a:pPr>
                <a:defRPr/>
              </a:pPr>
              <a:t>‹#›</a:t>
            </a:fld>
            <a:endParaRPr lang="fr-FR" altLang="x-none"/>
          </a:p>
        </p:txBody>
      </p:sp>
    </p:spTree>
    <p:extLst>
      <p:ext uri="{BB962C8B-B14F-4D97-AF65-F5344CB8AC3E}">
        <p14:creationId xmlns:p14="http://schemas.microsoft.com/office/powerpoint/2010/main" val="17905366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14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614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altLang="x-none" noProof="0"/>
              <a:t>Cliquez pour modifier les styles du texte du masque</a:t>
            </a:r>
          </a:p>
          <a:p>
            <a:pPr lvl="1"/>
            <a:r>
              <a:rPr lang="fr-FR" altLang="x-none" noProof="0"/>
              <a:t>Deuxième niveau</a:t>
            </a:r>
          </a:p>
          <a:p>
            <a:pPr lvl="2"/>
            <a:r>
              <a:rPr lang="fr-FR" altLang="x-none" noProof="0"/>
              <a:t>Troisième niveau</a:t>
            </a:r>
          </a:p>
          <a:p>
            <a:pPr lvl="3"/>
            <a:r>
              <a:rPr lang="fr-FR" altLang="x-none" noProof="0"/>
              <a:t>Quatrième niveau</a:t>
            </a:r>
          </a:p>
          <a:p>
            <a:pPr lvl="4"/>
            <a:r>
              <a:rPr lang="fr-FR" altLang="x-none" noProof="0"/>
              <a:t>Cinquième niveau</a:t>
            </a:r>
          </a:p>
        </p:txBody>
      </p:sp>
      <p:sp>
        <p:nvSpPr>
          <p:cNvPr id="615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15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32BA4F3A-7F2A-F149-B466-AAABF38C2E0E}" type="slidenum">
              <a:rPr lang="fr-FR" altLang="x-none"/>
              <a:pPr>
                <a:defRPr/>
              </a:pPr>
              <a:t>‹#›</a:t>
            </a:fld>
            <a:endParaRPr lang="fr-FR" altLang="x-none"/>
          </a:p>
        </p:txBody>
      </p:sp>
    </p:spTree>
    <p:extLst>
      <p:ext uri="{BB962C8B-B14F-4D97-AF65-F5344CB8AC3E}">
        <p14:creationId xmlns:p14="http://schemas.microsoft.com/office/powerpoint/2010/main" val="352748201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ヒラギノ角ゴ Pro W3" charset="-128"/>
        <a:cs typeface="ヒラギノ角ゴ Pro W3" charset="-128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ヒラギノ角ゴ Pro W3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ヒラギノ角ゴ Pro W3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1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2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2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2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2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2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2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2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3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3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3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3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3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3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3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3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4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4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4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5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5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5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5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/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2BA4F3A-7F2A-F149-B466-AAABF38C2E0E}" type="slidenum">
              <a:rPr lang="fr-FR" altLang="x-none" smtClean="0"/>
              <a:pPr>
                <a:defRPr/>
              </a:pPr>
              <a:t>1</a:t>
            </a:fld>
            <a:endParaRPr lang="fr-FR" altLang="x-none" dirty="0"/>
          </a:p>
        </p:txBody>
      </p:sp>
    </p:spTree>
    <p:extLst>
      <p:ext uri="{BB962C8B-B14F-4D97-AF65-F5344CB8AC3E}">
        <p14:creationId xmlns:p14="http://schemas.microsoft.com/office/powerpoint/2010/main" val="35003736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/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2BA4F3A-7F2A-F149-B466-AAABF38C2E0E}" type="slidenum">
              <a:rPr lang="fr-FR" altLang="x-none" smtClean="0"/>
              <a:pPr>
                <a:defRPr/>
              </a:pPr>
              <a:t>20</a:t>
            </a:fld>
            <a:endParaRPr lang="fr-FR" altLang="x-none"/>
          </a:p>
        </p:txBody>
      </p:sp>
    </p:spTree>
    <p:extLst>
      <p:ext uri="{BB962C8B-B14F-4D97-AF65-F5344CB8AC3E}">
        <p14:creationId xmlns:p14="http://schemas.microsoft.com/office/powerpoint/2010/main" val="34471253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/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2BA4F3A-7F2A-F149-B466-AAABF38C2E0E}" type="slidenum">
              <a:rPr lang="fr-FR" altLang="x-none" smtClean="0"/>
              <a:pPr>
                <a:defRPr/>
              </a:pPr>
              <a:t>22</a:t>
            </a:fld>
            <a:endParaRPr lang="fr-FR" altLang="x-none"/>
          </a:p>
        </p:txBody>
      </p:sp>
    </p:spTree>
    <p:extLst>
      <p:ext uri="{BB962C8B-B14F-4D97-AF65-F5344CB8AC3E}">
        <p14:creationId xmlns:p14="http://schemas.microsoft.com/office/powerpoint/2010/main" val="8896611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/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2BA4F3A-7F2A-F149-B466-AAABF38C2E0E}" type="slidenum">
              <a:rPr lang="fr-FR" altLang="x-none" smtClean="0"/>
              <a:pPr>
                <a:defRPr/>
              </a:pPr>
              <a:t>23</a:t>
            </a:fld>
            <a:endParaRPr lang="fr-FR" altLang="x-none"/>
          </a:p>
        </p:txBody>
      </p:sp>
    </p:spTree>
    <p:extLst>
      <p:ext uri="{BB962C8B-B14F-4D97-AF65-F5344CB8AC3E}">
        <p14:creationId xmlns:p14="http://schemas.microsoft.com/office/powerpoint/2010/main" val="36193074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/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2BA4F3A-7F2A-F149-B466-AAABF38C2E0E}" type="slidenum">
              <a:rPr lang="fr-FR" altLang="x-none" smtClean="0"/>
              <a:pPr>
                <a:defRPr/>
              </a:pPr>
              <a:t>24</a:t>
            </a:fld>
            <a:endParaRPr lang="fr-FR" altLang="x-none"/>
          </a:p>
        </p:txBody>
      </p:sp>
    </p:spTree>
    <p:extLst>
      <p:ext uri="{BB962C8B-B14F-4D97-AF65-F5344CB8AC3E}">
        <p14:creationId xmlns:p14="http://schemas.microsoft.com/office/powerpoint/2010/main" val="26805780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/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2BA4F3A-7F2A-F149-B466-AAABF38C2E0E}" type="slidenum">
              <a:rPr lang="fr-FR" altLang="x-none" smtClean="0"/>
              <a:pPr>
                <a:defRPr/>
              </a:pPr>
              <a:t>25</a:t>
            </a:fld>
            <a:endParaRPr lang="fr-FR" altLang="x-none"/>
          </a:p>
        </p:txBody>
      </p:sp>
    </p:spTree>
    <p:extLst>
      <p:ext uri="{BB962C8B-B14F-4D97-AF65-F5344CB8AC3E}">
        <p14:creationId xmlns:p14="http://schemas.microsoft.com/office/powerpoint/2010/main" val="16265871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/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2BA4F3A-7F2A-F149-B466-AAABF38C2E0E}" type="slidenum">
              <a:rPr lang="fr-FR" altLang="x-none" smtClean="0"/>
              <a:pPr>
                <a:defRPr/>
              </a:pPr>
              <a:t>29</a:t>
            </a:fld>
            <a:endParaRPr lang="fr-FR" altLang="x-none"/>
          </a:p>
        </p:txBody>
      </p:sp>
    </p:spTree>
    <p:extLst>
      <p:ext uri="{BB962C8B-B14F-4D97-AF65-F5344CB8AC3E}">
        <p14:creationId xmlns:p14="http://schemas.microsoft.com/office/powerpoint/2010/main" val="24334952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/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2BA4F3A-7F2A-F149-B466-AAABF38C2E0E}" type="slidenum">
              <a:rPr lang="fr-FR" altLang="x-none" smtClean="0"/>
              <a:pPr>
                <a:defRPr/>
              </a:pPr>
              <a:t>31</a:t>
            </a:fld>
            <a:endParaRPr lang="fr-FR" altLang="x-none"/>
          </a:p>
        </p:txBody>
      </p:sp>
    </p:spTree>
    <p:extLst>
      <p:ext uri="{BB962C8B-B14F-4D97-AF65-F5344CB8AC3E}">
        <p14:creationId xmlns:p14="http://schemas.microsoft.com/office/powerpoint/2010/main" val="38388718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/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2BA4F3A-7F2A-F149-B466-AAABF38C2E0E}" type="slidenum">
              <a:rPr lang="fr-FR" altLang="x-none" smtClean="0"/>
              <a:pPr>
                <a:defRPr/>
              </a:pPr>
              <a:t>33</a:t>
            </a:fld>
            <a:endParaRPr lang="fr-FR" altLang="x-none"/>
          </a:p>
        </p:txBody>
      </p:sp>
    </p:spTree>
    <p:extLst>
      <p:ext uri="{BB962C8B-B14F-4D97-AF65-F5344CB8AC3E}">
        <p14:creationId xmlns:p14="http://schemas.microsoft.com/office/powerpoint/2010/main" val="325994942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/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2BA4F3A-7F2A-F149-B466-AAABF38C2E0E}" type="slidenum">
              <a:rPr lang="fr-FR" altLang="x-none" smtClean="0"/>
              <a:pPr>
                <a:defRPr/>
              </a:pPr>
              <a:t>34</a:t>
            </a:fld>
            <a:endParaRPr lang="fr-FR" altLang="x-none"/>
          </a:p>
        </p:txBody>
      </p:sp>
    </p:spTree>
    <p:extLst>
      <p:ext uri="{BB962C8B-B14F-4D97-AF65-F5344CB8AC3E}">
        <p14:creationId xmlns:p14="http://schemas.microsoft.com/office/powerpoint/2010/main" val="43381013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/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2BA4F3A-7F2A-F149-B466-AAABF38C2E0E}" type="slidenum">
              <a:rPr lang="fr-FR" altLang="x-none" smtClean="0"/>
              <a:pPr>
                <a:defRPr/>
              </a:pPr>
              <a:t>35</a:t>
            </a:fld>
            <a:endParaRPr lang="fr-FR" altLang="x-none"/>
          </a:p>
        </p:txBody>
      </p:sp>
    </p:spTree>
    <p:extLst>
      <p:ext uri="{BB962C8B-B14F-4D97-AF65-F5344CB8AC3E}">
        <p14:creationId xmlns:p14="http://schemas.microsoft.com/office/powerpoint/2010/main" val="6533935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/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2BA4F3A-7F2A-F149-B466-AAABF38C2E0E}" type="slidenum">
              <a:rPr lang="fr-FR" altLang="x-none" smtClean="0"/>
              <a:pPr>
                <a:defRPr/>
              </a:pPr>
              <a:t>3</a:t>
            </a:fld>
            <a:endParaRPr lang="fr-FR" altLang="x-none"/>
          </a:p>
        </p:txBody>
      </p:sp>
    </p:spTree>
    <p:extLst>
      <p:ext uri="{BB962C8B-B14F-4D97-AF65-F5344CB8AC3E}">
        <p14:creationId xmlns:p14="http://schemas.microsoft.com/office/powerpoint/2010/main" val="163742743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/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2BA4F3A-7F2A-F149-B466-AAABF38C2E0E}" type="slidenum">
              <a:rPr lang="fr-FR" altLang="x-none" smtClean="0"/>
              <a:pPr>
                <a:defRPr/>
              </a:pPr>
              <a:t>48</a:t>
            </a:fld>
            <a:endParaRPr lang="fr-FR" altLang="x-none"/>
          </a:p>
        </p:txBody>
      </p:sp>
    </p:spTree>
    <p:extLst>
      <p:ext uri="{BB962C8B-B14F-4D97-AF65-F5344CB8AC3E}">
        <p14:creationId xmlns:p14="http://schemas.microsoft.com/office/powerpoint/2010/main" val="146702681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/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2BA4F3A-7F2A-F149-B466-AAABF38C2E0E}" type="slidenum">
              <a:rPr lang="fr-FR" altLang="x-none" smtClean="0"/>
              <a:pPr>
                <a:defRPr/>
              </a:pPr>
              <a:t>50</a:t>
            </a:fld>
            <a:endParaRPr lang="fr-FR" altLang="x-none"/>
          </a:p>
        </p:txBody>
      </p:sp>
    </p:spTree>
    <p:extLst>
      <p:ext uri="{BB962C8B-B14F-4D97-AF65-F5344CB8AC3E}">
        <p14:creationId xmlns:p14="http://schemas.microsoft.com/office/powerpoint/2010/main" val="380965523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/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2BA4F3A-7F2A-F149-B466-AAABF38C2E0E}" type="slidenum">
              <a:rPr lang="fr-FR" altLang="x-none" smtClean="0"/>
              <a:pPr>
                <a:defRPr/>
              </a:pPr>
              <a:t>56</a:t>
            </a:fld>
            <a:endParaRPr lang="fr-FR" altLang="x-none"/>
          </a:p>
        </p:txBody>
      </p:sp>
    </p:spTree>
    <p:extLst>
      <p:ext uri="{BB962C8B-B14F-4D97-AF65-F5344CB8AC3E}">
        <p14:creationId xmlns:p14="http://schemas.microsoft.com/office/powerpoint/2010/main" val="63401341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/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2BA4F3A-7F2A-F149-B466-AAABF38C2E0E}" type="slidenum">
              <a:rPr lang="fr-FR" altLang="x-none" smtClean="0"/>
              <a:pPr>
                <a:defRPr/>
              </a:pPr>
              <a:t>58</a:t>
            </a:fld>
            <a:endParaRPr lang="fr-FR" altLang="x-none"/>
          </a:p>
        </p:txBody>
      </p:sp>
    </p:spTree>
    <p:extLst>
      <p:ext uri="{BB962C8B-B14F-4D97-AF65-F5344CB8AC3E}">
        <p14:creationId xmlns:p14="http://schemas.microsoft.com/office/powerpoint/2010/main" val="208200636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/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/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/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/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/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/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/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2BA4F3A-7F2A-F149-B466-AAABF38C2E0E}" type="slidenum">
              <a:rPr lang="fr-FR" altLang="x-none" smtClean="0"/>
              <a:pPr>
                <a:defRPr/>
              </a:pPr>
              <a:t>5</a:t>
            </a:fld>
            <a:endParaRPr lang="fr-FR" altLang="x-none"/>
          </a:p>
        </p:txBody>
      </p:sp>
    </p:spTree>
    <p:extLst>
      <p:ext uri="{BB962C8B-B14F-4D97-AF65-F5344CB8AC3E}">
        <p14:creationId xmlns:p14="http://schemas.microsoft.com/office/powerpoint/2010/main" val="376825845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/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/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/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/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/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/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/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/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/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/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/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2BA4F3A-7F2A-F149-B466-AAABF38C2E0E}" type="slidenum">
              <a:rPr lang="fr-FR" altLang="x-none" smtClean="0"/>
              <a:pPr>
                <a:defRPr/>
              </a:pPr>
              <a:t>6</a:t>
            </a:fld>
            <a:endParaRPr lang="fr-FR" altLang="x-none"/>
          </a:p>
        </p:txBody>
      </p:sp>
    </p:spTree>
    <p:extLst>
      <p:ext uri="{BB962C8B-B14F-4D97-AF65-F5344CB8AC3E}">
        <p14:creationId xmlns:p14="http://schemas.microsoft.com/office/powerpoint/2010/main" val="141930479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/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/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/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/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/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/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/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/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/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/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/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2BA4F3A-7F2A-F149-B466-AAABF38C2E0E}" type="slidenum">
              <a:rPr lang="fr-FR" altLang="x-none" smtClean="0"/>
              <a:pPr>
                <a:defRPr/>
              </a:pPr>
              <a:t>7</a:t>
            </a:fld>
            <a:endParaRPr lang="fr-FR" altLang="x-none"/>
          </a:p>
        </p:txBody>
      </p:sp>
    </p:spTree>
    <p:extLst>
      <p:ext uri="{BB962C8B-B14F-4D97-AF65-F5344CB8AC3E}">
        <p14:creationId xmlns:p14="http://schemas.microsoft.com/office/powerpoint/2010/main" val="188571458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/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/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/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/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/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/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/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/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/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/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/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2BA4F3A-7F2A-F149-B466-AAABF38C2E0E}" type="slidenum">
              <a:rPr lang="fr-FR" altLang="x-none" smtClean="0"/>
              <a:pPr>
                <a:defRPr/>
              </a:pPr>
              <a:t>10</a:t>
            </a:fld>
            <a:endParaRPr lang="fr-FR" altLang="x-none"/>
          </a:p>
        </p:txBody>
      </p:sp>
    </p:spTree>
    <p:extLst>
      <p:ext uri="{BB962C8B-B14F-4D97-AF65-F5344CB8AC3E}">
        <p14:creationId xmlns:p14="http://schemas.microsoft.com/office/powerpoint/2010/main" val="31686480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/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2BA4F3A-7F2A-F149-B466-AAABF38C2E0E}" type="slidenum">
              <a:rPr lang="fr-FR" altLang="x-none" smtClean="0"/>
              <a:pPr>
                <a:defRPr/>
              </a:pPr>
              <a:t>11</a:t>
            </a:fld>
            <a:endParaRPr lang="fr-FR" altLang="x-none"/>
          </a:p>
        </p:txBody>
      </p:sp>
    </p:spTree>
    <p:extLst>
      <p:ext uri="{BB962C8B-B14F-4D97-AF65-F5344CB8AC3E}">
        <p14:creationId xmlns:p14="http://schemas.microsoft.com/office/powerpoint/2010/main" val="2200620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/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2BA4F3A-7F2A-F149-B466-AAABF38C2E0E}" type="slidenum">
              <a:rPr lang="fr-FR" altLang="x-none" smtClean="0"/>
              <a:pPr>
                <a:defRPr/>
              </a:pPr>
              <a:t>16</a:t>
            </a:fld>
            <a:endParaRPr lang="fr-FR" altLang="x-none"/>
          </a:p>
        </p:txBody>
      </p:sp>
    </p:spTree>
    <p:extLst>
      <p:ext uri="{BB962C8B-B14F-4D97-AF65-F5344CB8AC3E}">
        <p14:creationId xmlns:p14="http://schemas.microsoft.com/office/powerpoint/2010/main" val="25135399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/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2BA4F3A-7F2A-F149-B466-AAABF38C2E0E}" type="slidenum">
              <a:rPr lang="fr-FR" altLang="x-none" smtClean="0"/>
              <a:pPr>
                <a:defRPr/>
              </a:pPr>
              <a:t>18</a:t>
            </a:fld>
            <a:endParaRPr lang="fr-FR" altLang="x-none"/>
          </a:p>
        </p:txBody>
      </p:sp>
    </p:spTree>
    <p:extLst>
      <p:ext uri="{BB962C8B-B14F-4D97-AF65-F5344CB8AC3E}">
        <p14:creationId xmlns:p14="http://schemas.microsoft.com/office/powerpoint/2010/main" val="2882503413"/>
      </p:ext>
    </p:extLst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Relationship Id="rId3" Type="http://schemas.openxmlformats.org/officeDocument/2006/relationships/image" Target="../media/image1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Relationship Id="rId3" Type="http://schemas.openxmlformats.org/officeDocument/2006/relationships/image" Target="../media/image5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po Titr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256E720D-9D2F-F946-A19F-24FF2DD1F9B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099" name="Rectangle 3"/>
          <p:cNvSpPr>
            <a:spLocks noGrp="1" noChangeArrowheads="1"/>
          </p:cNvSpPr>
          <p:nvPr>
            <p:ph type="ctrTitle"/>
          </p:nvPr>
        </p:nvSpPr>
        <p:spPr>
          <a:xfrm>
            <a:off x="5004048" y="897564"/>
            <a:ext cx="3816424" cy="1890210"/>
          </a:xfrm>
        </p:spPr>
        <p:txBody>
          <a:bodyPr/>
          <a:lstStyle>
            <a:lvl1pPr algn="l">
              <a:defRPr sz="4000" b="1" i="0">
                <a:solidFill>
                  <a:srgbClr val="FFFFFF"/>
                </a:solidFill>
                <a:latin typeface="Arial Narrow"/>
                <a:cs typeface="Arial Narrow"/>
              </a:defRPr>
            </a:lvl1pPr>
          </a:lstStyle>
          <a:p>
            <a:pPr lvl="0"/>
            <a:r>
              <a:rPr lang="en-US" noProof="0"/>
              <a:t>Click to edit Master title style</a:t>
            </a:r>
            <a:endParaRPr lang="fr-FR" noProof="0" dirty="0"/>
          </a:p>
        </p:txBody>
      </p:sp>
      <p:sp>
        <p:nvSpPr>
          <p:cNvPr id="10" name="Espace réservé du texte 9"/>
          <p:cNvSpPr>
            <a:spLocks noGrp="1"/>
          </p:cNvSpPr>
          <p:nvPr>
            <p:ph type="body" sz="quarter" idx="10"/>
          </p:nvPr>
        </p:nvSpPr>
        <p:spPr>
          <a:xfrm>
            <a:off x="5004468" y="3291830"/>
            <a:ext cx="3816003" cy="1008112"/>
          </a:xfrm>
        </p:spPr>
        <p:txBody>
          <a:bodyPr/>
          <a:lstStyle>
            <a:lvl1pPr marL="0" indent="0">
              <a:spcBef>
                <a:spcPts val="500"/>
              </a:spcBef>
              <a:buFontTx/>
              <a:buNone/>
              <a:defRPr sz="1800">
                <a:solidFill>
                  <a:srgbClr val="FFFFFF"/>
                </a:solidFill>
                <a:latin typeface="Arial Narrow" charset="0"/>
                <a:ea typeface="Arial Narrow" charset="0"/>
                <a:cs typeface="Arial Narrow" charset="0"/>
              </a:defRPr>
            </a:lvl1pPr>
            <a:lvl2pPr marL="228594" indent="0">
              <a:buFontTx/>
              <a:buNone/>
              <a:defRPr>
                <a:solidFill>
                  <a:srgbClr val="FFFFFF"/>
                </a:solidFill>
              </a:defRPr>
            </a:lvl2pPr>
            <a:lvl3pPr marL="503225" indent="0">
              <a:buFontTx/>
              <a:buNone/>
              <a:defRPr>
                <a:solidFill>
                  <a:srgbClr val="FFFFFF"/>
                </a:solidFill>
              </a:defRPr>
            </a:lvl3pPr>
            <a:lvl4pPr marL="714357" indent="0">
              <a:buFontTx/>
              <a:buNone/>
              <a:defRPr>
                <a:solidFill>
                  <a:srgbClr val="FFFFFF"/>
                </a:solidFill>
              </a:defRPr>
            </a:lvl4pPr>
            <a:lvl5pPr marL="942951" indent="0"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35995C48-D059-0343-8D52-AECC1486F82B}"/>
              </a:ext>
            </a:extLst>
          </p:cNvPr>
          <p:cNvSpPr txBox="1"/>
          <p:nvPr userDrawn="1"/>
        </p:nvSpPr>
        <p:spPr>
          <a:xfrm>
            <a:off x="2401124" y="4742708"/>
            <a:ext cx="3672086" cy="246221"/>
          </a:xfrm>
          <a:prstGeom prst="rect">
            <a:avLst/>
          </a:prstGeom>
          <a:noFill/>
        </p:spPr>
        <p:txBody>
          <a:bodyPr wrap="square" lIns="0" rIns="0" bIns="0" rtlCol="0" anchor="b" anchorCtr="0">
            <a:spAutoFit/>
          </a:bodyPr>
          <a:lstStyle/>
          <a:p>
            <a:pPr algn="l"/>
            <a:r>
              <a:rPr lang="fr-FR" sz="1300">
                <a:solidFill>
                  <a:schemeClr val="bg2"/>
                </a:solidFill>
                <a:latin typeface="Arial Narrow" charset="0"/>
                <a:ea typeface="Arial Narrow" charset="0"/>
                <a:cs typeface="Arial Narrow" charset="0"/>
              </a:rPr>
              <a:t>École de gestion, Département SIMQG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83EECB73-2307-1D42-9A9F-74088CB831C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7668344" y="4657686"/>
            <a:ext cx="1320568" cy="303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6747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 avec pu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 dirty="0"/>
          </a:p>
        </p:txBody>
      </p:sp>
      <p:sp>
        <p:nvSpPr>
          <p:cNvPr id="6" name="Espace réservé du texte 1"/>
          <p:cNvSpPr>
            <a:spLocks noGrp="1"/>
          </p:cNvSpPr>
          <p:nvPr>
            <p:ph idx="1"/>
          </p:nvPr>
        </p:nvSpPr>
        <p:spPr>
          <a:xfrm>
            <a:off x="467544" y="1207717"/>
            <a:ext cx="8424614" cy="3236241"/>
          </a:xfrm>
          <a:prstGeom prst="rect">
            <a:avLst/>
          </a:prstGeom>
        </p:spPr>
        <p:txBody>
          <a:bodyPr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4894237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 dirty="0"/>
          </a:p>
        </p:txBody>
      </p:sp>
      <p:sp>
        <p:nvSpPr>
          <p:cNvPr id="6" name="Espace réservé du texte 1"/>
          <p:cNvSpPr>
            <a:spLocks noGrp="1"/>
          </p:cNvSpPr>
          <p:nvPr>
            <p:ph idx="1"/>
          </p:nvPr>
        </p:nvSpPr>
        <p:spPr>
          <a:xfrm>
            <a:off x="467544" y="1207717"/>
            <a:ext cx="8424614" cy="3236241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8821780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 avec puce et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 dirty="0"/>
          </a:p>
        </p:txBody>
      </p:sp>
      <p:sp>
        <p:nvSpPr>
          <p:cNvPr id="6" name="Espace réservé du texte 1"/>
          <p:cNvSpPr>
            <a:spLocks noGrp="1"/>
          </p:cNvSpPr>
          <p:nvPr>
            <p:ph idx="1"/>
          </p:nvPr>
        </p:nvSpPr>
        <p:spPr>
          <a:xfrm>
            <a:off x="467544" y="1207717"/>
            <a:ext cx="6984776" cy="3236241"/>
          </a:xfrm>
          <a:prstGeom prst="rect">
            <a:avLst/>
          </a:prstGeom>
        </p:spPr>
        <p:txBody>
          <a:bodyPr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fr-FR" noProof="0" dirty="0"/>
          </a:p>
        </p:txBody>
      </p:sp>
      <p:sp>
        <p:nvSpPr>
          <p:cNvPr id="4" name="Espace réservé de l’image 15">
            <a:extLst>
              <a:ext uri="{FF2B5EF4-FFF2-40B4-BE49-F238E27FC236}">
                <a16:creationId xmlns:a16="http://schemas.microsoft.com/office/drawing/2014/main" id="{5E4BDB22-F543-1B45-9776-CCBD5AA0BF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668344" y="1207717"/>
            <a:ext cx="1475656" cy="1076001"/>
          </a:xfrm>
          <a:noFill/>
        </p:spPr>
        <p:txBody>
          <a:bodyPr/>
          <a:lstStyle/>
          <a:p>
            <a:r>
              <a:rPr lang="en-US"/>
              <a:t>Click icon to add picture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811745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 avec puce et encad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6" name="Espace réservé du texte 1"/>
          <p:cNvSpPr>
            <a:spLocks noGrp="1"/>
          </p:cNvSpPr>
          <p:nvPr>
            <p:ph idx="1"/>
          </p:nvPr>
        </p:nvSpPr>
        <p:spPr>
          <a:xfrm>
            <a:off x="467544" y="1206178"/>
            <a:ext cx="5616624" cy="3237780"/>
          </a:xfrm>
          <a:prstGeom prst="rect">
            <a:avLst/>
          </a:prstGeom>
        </p:spPr>
        <p:txBody>
          <a:bodyPr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fr-FR" noProof="0" dirty="0"/>
          </a:p>
        </p:txBody>
      </p:sp>
      <p:sp>
        <p:nvSpPr>
          <p:cNvPr id="12" name="Espace réservé du contenu 2"/>
          <p:cNvSpPr>
            <a:spLocks noGrp="1"/>
          </p:cNvSpPr>
          <p:nvPr>
            <p:ph idx="10"/>
          </p:nvPr>
        </p:nvSpPr>
        <p:spPr>
          <a:xfrm>
            <a:off x="6557242" y="1421696"/>
            <a:ext cx="2119214" cy="1208615"/>
          </a:xfrm>
        </p:spPr>
        <p:txBody>
          <a:bodyPr>
            <a:noAutofit/>
          </a:bodyPr>
          <a:lstStyle>
            <a:lvl1pPr marL="0" indent="0">
              <a:spcBef>
                <a:spcPts val="800"/>
              </a:spcBef>
              <a:buNone/>
              <a:defRPr sz="2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160347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po Tit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5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 bwMode="auto">
          <a:xfrm>
            <a:off x="1354" y="3043"/>
            <a:ext cx="9141290" cy="51419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9" name="Rectangle 3"/>
          <p:cNvSpPr>
            <a:spLocks noGrp="1" noChangeArrowheads="1"/>
          </p:cNvSpPr>
          <p:nvPr>
            <p:ph type="ctrTitle"/>
          </p:nvPr>
        </p:nvSpPr>
        <p:spPr>
          <a:xfrm>
            <a:off x="395536" y="483518"/>
            <a:ext cx="5760639" cy="1458162"/>
          </a:xfrm>
        </p:spPr>
        <p:txBody>
          <a:bodyPr/>
          <a:lstStyle>
            <a:lvl1pPr algn="l">
              <a:defRPr sz="4000" b="1" i="0">
                <a:solidFill>
                  <a:srgbClr val="FFFFFF"/>
                </a:solidFill>
                <a:latin typeface="Arial Narrow"/>
                <a:cs typeface="Arial Narrow"/>
              </a:defRPr>
            </a:lvl1pPr>
          </a:lstStyle>
          <a:p>
            <a:pPr lvl="0"/>
            <a:r>
              <a:rPr lang="en-US" noProof="0"/>
              <a:t>Click to edit Master title style</a:t>
            </a:r>
            <a:endParaRPr lang="fr-FR" noProof="0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0"/>
          </p:nvPr>
        </p:nvSpPr>
        <p:spPr>
          <a:xfrm>
            <a:off x="396127" y="2571750"/>
            <a:ext cx="3671495" cy="1584176"/>
          </a:xfrm>
        </p:spPr>
        <p:txBody>
          <a:bodyPr/>
          <a:lstStyle>
            <a:lvl1pPr marL="0" indent="0">
              <a:spcBef>
                <a:spcPts val="500"/>
              </a:spcBef>
              <a:buNone/>
              <a:defRPr sz="1800">
                <a:solidFill>
                  <a:srgbClr val="FFFFFF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D973A9C0-62B2-0F4C-9A64-D5CC63983E7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7668344" y="4657686"/>
            <a:ext cx="1320568" cy="303354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B05405C9-E569-F445-BB88-1BB9AF3A1B78}"/>
              </a:ext>
            </a:extLst>
          </p:cNvPr>
          <p:cNvSpPr txBox="1"/>
          <p:nvPr userDrawn="1"/>
        </p:nvSpPr>
        <p:spPr>
          <a:xfrm>
            <a:off x="395536" y="4742708"/>
            <a:ext cx="3456062" cy="246221"/>
          </a:xfrm>
          <a:prstGeom prst="rect">
            <a:avLst/>
          </a:prstGeom>
          <a:noFill/>
        </p:spPr>
        <p:txBody>
          <a:bodyPr wrap="square" lIns="0" rIns="0" bIns="0" rtlCol="0" anchor="b" anchorCtr="0">
            <a:spAutoFit/>
          </a:bodyPr>
          <a:lstStyle/>
          <a:p>
            <a:pPr algn="l"/>
            <a:r>
              <a:rPr lang="fr-FR" sz="1300">
                <a:solidFill>
                  <a:schemeClr val="bg2"/>
                </a:solidFill>
                <a:latin typeface="Arial Narrow" charset="0"/>
                <a:ea typeface="Arial Narrow" charset="0"/>
                <a:cs typeface="Arial Narrow" charset="0"/>
              </a:rPr>
              <a:t>École de gestion, Département SIMQG</a:t>
            </a:r>
          </a:p>
        </p:txBody>
      </p:sp>
    </p:spTree>
    <p:extLst>
      <p:ext uri="{BB962C8B-B14F-4D97-AF65-F5344CB8AC3E}">
        <p14:creationId xmlns:p14="http://schemas.microsoft.com/office/powerpoint/2010/main" val="8341252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po Titr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5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 bwMode="auto">
          <a:xfrm>
            <a:off x="1354" y="0"/>
            <a:ext cx="9141289" cy="44801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9" name="Rectangle 3"/>
          <p:cNvSpPr>
            <a:spLocks noGrp="1" noChangeArrowheads="1"/>
          </p:cNvSpPr>
          <p:nvPr>
            <p:ph type="ctrTitle"/>
          </p:nvPr>
        </p:nvSpPr>
        <p:spPr>
          <a:xfrm>
            <a:off x="4788024" y="195486"/>
            <a:ext cx="1872208" cy="1458162"/>
          </a:xfrm>
        </p:spPr>
        <p:txBody>
          <a:bodyPr/>
          <a:lstStyle>
            <a:lvl1pPr algn="l">
              <a:defRPr sz="2900" b="1" i="0">
                <a:solidFill>
                  <a:schemeClr val="tx2"/>
                </a:solidFill>
                <a:latin typeface="Arial Narrow"/>
                <a:cs typeface="Arial Narrow"/>
              </a:defRPr>
            </a:lvl1pPr>
          </a:lstStyle>
          <a:p>
            <a:pPr lvl="0"/>
            <a:r>
              <a:rPr lang="en-US" noProof="0"/>
              <a:t>Click to edit Master title style</a:t>
            </a:r>
            <a:endParaRPr lang="fr-FR" noProof="0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0"/>
          </p:nvPr>
        </p:nvSpPr>
        <p:spPr>
          <a:xfrm>
            <a:off x="4788025" y="1578482"/>
            <a:ext cx="1994368" cy="633228"/>
          </a:xfrm>
        </p:spPr>
        <p:txBody>
          <a:bodyPr/>
          <a:lstStyle>
            <a:lvl1pPr marL="0" indent="0">
              <a:spcBef>
                <a:spcPts val="500"/>
              </a:spcBef>
              <a:buNone/>
              <a:defRPr sz="1800">
                <a:solidFill>
                  <a:schemeClr val="accent1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C3B30B36-9CFF-DC4F-A1AE-80F0EC6DAE15}"/>
              </a:ext>
            </a:extLst>
          </p:cNvPr>
          <p:cNvSpPr txBox="1"/>
          <p:nvPr userDrawn="1"/>
        </p:nvSpPr>
        <p:spPr>
          <a:xfrm>
            <a:off x="179512" y="4742708"/>
            <a:ext cx="3672086" cy="246221"/>
          </a:xfrm>
          <a:prstGeom prst="rect">
            <a:avLst/>
          </a:prstGeom>
          <a:noFill/>
        </p:spPr>
        <p:txBody>
          <a:bodyPr wrap="square" lIns="0" rIns="0" bIns="0" rtlCol="0" anchor="b" anchorCtr="0">
            <a:spAutoFit/>
          </a:bodyPr>
          <a:lstStyle/>
          <a:p>
            <a:pPr algn="l"/>
            <a:r>
              <a:rPr lang="fr-FR" sz="1300">
                <a:solidFill>
                  <a:schemeClr val="bg2"/>
                </a:solidFill>
                <a:latin typeface="Arial Narrow" charset="0"/>
                <a:ea typeface="Arial Narrow" charset="0"/>
                <a:cs typeface="Arial Narrow" charset="0"/>
              </a:rPr>
              <a:t>École de gestion, Département SIMQG</a:t>
            </a:r>
          </a:p>
        </p:txBody>
      </p:sp>
    </p:spTree>
    <p:extLst>
      <p:ext uri="{BB962C8B-B14F-4D97-AF65-F5344CB8AC3E}">
        <p14:creationId xmlns:p14="http://schemas.microsoft.com/office/powerpoint/2010/main" val="14420117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 Titr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C64B5F9D-4995-D744-8E89-0E8851C4DE0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1" y="0"/>
            <a:ext cx="9144001" cy="4481512"/>
          </a:xfrm>
          <a:prstGeom prst="rect">
            <a:avLst/>
          </a:prstGeom>
        </p:spPr>
      </p:pic>
      <p:sp>
        <p:nvSpPr>
          <p:cNvPr id="4099" name="Rectangle 3"/>
          <p:cNvSpPr>
            <a:spLocks noGrp="1" noChangeArrowheads="1"/>
          </p:cNvSpPr>
          <p:nvPr>
            <p:ph type="ctrTitle"/>
          </p:nvPr>
        </p:nvSpPr>
        <p:spPr>
          <a:xfrm>
            <a:off x="1763688" y="897564"/>
            <a:ext cx="5184576" cy="954106"/>
          </a:xfrm>
        </p:spPr>
        <p:txBody>
          <a:bodyPr/>
          <a:lstStyle>
            <a:lvl1pPr algn="l">
              <a:defRPr sz="4000" b="1" i="0">
                <a:solidFill>
                  <a:srgbClr val="FFFFFF"/>
                </a:solidFill>
                <a:latin typeface="Arial Narrow"/>
                <a:cs typeface="Arial Narrow"/>
              </a:defRPr>
            </a:lvl1pPr>
          </a:lstStyle>
          <a:p>
            <a:pPr lvl="0"/>
            <a:r>
              <a:rPr lang="en-US" noProof="0"/>
              <a:t>Click to edit Master title style</a:t>
            </a:r>
            <a:endParaRPr lang="fr-FR" noProof="0" dirty="0"/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1"/>
          </p:nvPr>
        </p:nvSpPr>
        <p:spPr>
          <a:xfrm>
            <a:off x="1763343" y="2355726"/>
            <a:ext cx="5184596" cy="1755028"/>
          </a:xfrm>
        </p:spPr>
        <p:txBody>
          <a:bodyPr/>
          <a:lstStyle>
            <a:lvl1pPr marL="0" indent="0">
              <a:spcBef>
                <a:spcPts val="500"/>
              </a:spcBef>
              <a:buNone/>
              <a:defRPr sz="1800">
                <a:solidFill>
                  <a:srgbClr val="FFFFFF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1DEB78B2-261C-4742-B0C5-237866FB399A}"/>
              </a:ext>
            </a:extLst>
          </p:cNvPr>
          <p:cNvSpPr txBox="1"/>
          <p:nvPr userDrawn="1"/>
        </p:nvSpPr>
        <p:spPr>
          <a:xfrm>
            <a:off x="179512" y="4742708"/>
            <a:ext cx="3672086" cy="246221"/>
          </a:xfrm>
          <a:prstGeom prst="rect">
            <a:avLst/>
          </a:prstGeom>
          <a:noFill/>
        </p:spPr>
        <p:txBody>
          <a:bodyPr wrap="square" lIns="0" rIns="0" bIns="0" rtlCol="0" anchor="b" anchorCtr="0">
            <a:spAutoFit/>
          </a:bodyPr>
          <a:lstStyle/>
          <a:p>
            <a:pPr algn="l"/>
            <a:r>
              <a:rPr lang="fr-FR" sz="1300">
                <a:solidFill>
                  <a:schemeClr val="bg2"/>
                </a:solidFill>
                <a:latin typeface="Arial Narrow" charset="0"/>
                <a:ea typeface="Arial Narrow" charset="0"/>
                <a:cs typeface="Arial Narrow" charset="0"/>
              </a:rPr>
              <a:t>École de gestion, Département SIMQG</a:t>
            </a:r>
          </a:p>
        </p:txBody>
      </p:sp>
    </p:spTree>
    <p:extLst>
      <p:ext uri="{BB962C8B-B14F-4D97-AF65-F5344CB8AC3E}">
        <p14:creationId xmlns:p14="http://schemas.microsoft.com/office/powerpoint/2010/main" val="39891319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 Titr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C64B5F9D-4995-D744-8E89-0E8851C4DE0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" y="0"/>
            <a:ext cx="9143998" cy="4481512"/>
          </a:xfrm>
          <a:prstGeom prst="rect">
            <a:avLst/>
          </a:prstGeom>
        </p:spPr>
      </p:pic>
      <p:sp>
        <p:nvSpPr>
          <p:cNvPr id="4099" name="Rectangle 3"/>
          <p:cNvSpPr>
            <a:spLocks noGrp="1" noChangeArrowheads="1"/>
          </p:cNvSpPr>
          <p:nvPr>
            <p:ph type="ctrTitle"/>
          </p:nvPr>
        </p:nvSpPr>
        <p:spPr>
          <a:xfrm>
            <a:off x="1526971" y="573092"/>
            <a:ext cx="7293501" cy="810090"/>
          </a:xfrm>
        </p:spPr>
        <p:txBody>
          <a:bodyPr/>
          <a:lstStyle>
            <a:lvl1pPr algn="l">
              <a:defRPr sz="4000" b="1" i="0">
                <a:solidFill>
                  <a:srgbClr val="FFFFFF"/>
                </a:solidFill>
                <a:latin typeface="Arial Narrow"/>
                <a:cs typeface="Arial Narrow"/>
              </a:defRPr>
            </a:lvl1pPr>
          </a:lstStyle>
          <a:p>
            <a:pPr lvl="0"/>
            <a:r>
              <a:rPr lang="en-US" noProof="0"/>
              <a:t>Click to edit Master title style</a:t>
            </a:r>
            <a:endParaRPr lang="fr-FR" noProof="0" dirty="0"/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1"/>
          </p:nvPr>
        </p:nvSpPr>
        <p:spPr>
          <a:xfrm>
            <a:off x="1526626" y="1464536"/>
            <a:ext cx="7293529" cy="540544"/>
          </a:xfrm>
        </p:spPr>
        <p:txBody>
          <a:bodyPr/>
          <a:lstStyle>
            <a:lvl1pPr marL="0" indent="0">
              <a:spcBef>
                <a:spcPts val="500"/>
              </a:spcBef>
              <a:buNone/>
              <a:defRPr sz="1800">
                <a:solidFill>
                  <a:srgbClr val="FFFFFF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251520" y="4515966"/>
            <a:ext cx="1728192" cy="446276"/>
          </a:xfrm>
          <a:prstGeom prst="rect">
            <a:avLst/>
          </a:prstGeom>
          <a:noFill/>
        </p:spPr>
        <p:txBody>
          <a:bodyPr wrap="square" lIns="0" rIns="0" bIns="0" rtlCol="0">
            <a:spAutoFit/>
          </a:bodyPr>
          <a:lstStyle/>
          <a:p>
            <a:pPr algn="l"/>
            <a:r>
              <a:rPr lang="fr-FR" sz="1300">
                <a:solidFill>
                  <a:srgbClr val="FFFFFF"/>
                </a:solidFill>
                <a:latin typeface="Arial Narrow" charset="0"/>
                <a:ea typeface="Arial Narrow" charset="0"/>
                <a:cs typeface="Arial Narrow" charset="0"/>
              </a:rPr>
              <a:t>NOM DE</a:t>
            </a:r>
            <a:br>
              <a:rPr lang="fr-FR" sz="1300">
                <a:solidFill>
                  <a:srgbClr val="FFFFFF"/>
                </a:solidFill>
                <a:latin typeface="Arial Narrow" charset="0"/>
                <a:ea typeface="Arial Narrow" charset="0"/>
                <a:cs typeface="Arial Narrow" charset="0"/>
              </a:rPr>
            </a:br>
            <a:r>
              <a:rPr lang="fr-FR" sz="1300">
                <a:solidFill>
                  <a:srgbClr val="FFFFFF"/>
                </a:solidFill>
                <a:latin typeface="Arial Narrow" charset="0"/>
                <a:ea typeface="Arial Narrow" charset="0"/>
                <a:cs typeface="Arial Narrow" charset="0"/>
              </a:rPr>
              <a:t>LA FACULTÉ</a:t>
            </a:r>
          </a:p>
        </p:txBody>
      </p:sp>
      <p:sp>
        <p:nvSpPr>
          <p:cNvPr id="8" name="Espace réservé de l’image 15">
            <a:extLst>
              <a:ext uri="{FF2B5EF4-FFF2-40B4-BE49-F238E27FC236}">
                <a16:creationId xmlns:a16="http://schemas.microsoft.com/office/drawing/2014/main" id="{71D2EFEB-EA39-B045-A2BA-B9438896719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95" y="3321701"/>
            <a:ext cx="1334523" cy="1159811"/>
          </a:xfrm>
          <a:noFill/>
        </p:spPr>
        <p:txBody>
          <a:bodyPr/>
          <a:lstStyle/>
          <a:p>
            <a:r>
              <a:rPr lang="en-US"/>
              <a:t>Click icon to add picture</a:t>
            </a:r>
            <a:endParaRPr lang="fr-FR"/>
          </a:p>
        </p:txBody>
      </p:sp>
      <p:sp>
        <p:nvSpPr>
          <p:cNvPr id="10" name="Espace réservé de l’image 15">
            <a:extLst>
              <a:ext uri="{FF2B5EF4-FFF2-40B4-BE49-F238E27FC236}">
                <a16:creationId xmlns:a16="http://schemas.microsoft.com/office/drawing/2014/main" id="{F974A666-B062-D640-81E4-684D6C446BE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595" y="2003914"/>
            <a:ext cx="1334523" cy="1159811"/>
          </a:xfrm>
          <a:noFill/>
        </p:spPr>
        <p:txBody>
          <a:bodyPr/>
          <a:lstStyle/>
          <a:p>
            <a:r>
              <a:rPr lang="en-US"/>
              <a:t>Click icon to add picture</a:t>
            </a:r>
            <a:endParaRPr lang="fr-FR"/>
          </a:p>
        </p:txBody>
      </p:sp>
      <p:sp>
        <p:nvSpPr>
          <p:cNvPr id="11" name="Espace réservé de l’image 13">
            <a:extLst>
              <a:ext uri="{FF2B5EF4-FFF2-40B4-BE49-F238E27FC236}">
                <a16:creationId xmlns:a16="http://schemas.microsoft.com/office/drawing/2014/main" id="{06EC5FAE-DC26-2946-B49E-4B9AA2163FD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526971" y="2813948"/>
            <a:ext cx="2304256" cy="1667564"/>
          </a:xfrm>
          <a:noFill/>
        </p:spPr>
        <p:txBody>
          <a:bodyPr/>
          <a:lstStyle/>
          <a:p>
            <a:r>
              <a:rPr lang="en-US"/>
              <a:t>Click icon to add picture</a:t>
            </a:r>
            <a:endParaRPr lang="fr-FR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99C23E61-744B-0644-8B11-3FE08B60FED1}"/>
              </a:ext>
            </a:extLst>
          </p:cNvPr>
          <p:cNvSpPr txBox="1"/>
          <p:nvPr userDrawn="1"/>
        </p:nvSpPr>
        <p:spPr>
          <a:xfrm>
            <a:off x="179512" y="4742708"/>
            <a:ext cx="3672086" cy="246221"/>
          </a:xfrm>
          <a:prstGeom prst="rect">
            <a:avLst/>
          </a:prstGeom>
          <a:noFill/>
        </p:spPr>
        <p:txBody>
          <a:bodyPr wrap="square" lIns="0" rIns="0" bIns="0" rtlCol="0" anchor="b" anchorCtr="0">
            <a:spAutoFit/>
          </a:bodyPr>
          <a:lstStyle/>
          <a:p>
            <a:pPr algn="l"/>
            <a:r>
              <a:rPr lang="fr-FR" sz="1300">
                <a:solidFill>
                  <a:schemeClr val="bg2"/>
                </a:solidFill>
                <a:latin typeface="Arial Narrow" charset="0"/>
                <a:ea typeface="Arial Narrow" charset="0"/>
                <a:cs typeface="Arial Narrow" charset="0"/>
              </a:rPr>
              <a:t>NOM DE L’UNITÉ (à changer dans le masque)</a:t>
            </a:r>
          </a:p>
        </p:txBody>
      </p:sp>
    </p:spTree>
    <p:extLst>
      <p:ext uri="{BB962C8B-B14F-4D97-AF65-F5344CB8AC3E}">
        <p14:creationId xmlns:p14="http://schemas.microsoft.com/office/powerpoint/2010/main" val="28017222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de l’image 13">
            <a:extLst>
              <a:ext uri="{FF2B5EF4-FFF2-40B4-BE49-F238E27FC236}">
                <a16:creationId xmlns:a16="http://schemas.microsoft.com/office/drawing/2014/main" id="{06EC5FAE-DC26-2946-B49E-4B9AA2163FD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9144000" cy="5143500"/>
          </a:xfrm>
          <a:noFill/>
        </p:spPr>
        <p:txBody>
          <a:bodyPr/>
          <a:lstStyle/>
          <a:p>
            <a:r>
              <a:rPr lang="en-US"/>
              <a:t>Click icon to add picture</a:t>
            </a:r>
            <a:endParaRPr lang="fr-FR"/>
          </a:p>
        </p:txBody>
      </p:sp>
      <p:sp>
        <p:nvSpPr>
          <p:cNvPr id="6" name="ZoneTexte 5"/>
          <p:cNvSpPr txBox="1"/>
          <p:nvPr/>
        </p:nvSpPr>
        <p:spPr>
          <a:xfrm>
            <a:off x="251520" y="4515966"/>
            <a:ext cx="1728192" cy="446276"/>
          </a:xfrm>
          <a:prstGeom prst="rect">
            <a:avLst/>
          </a:prstGeom>
          <a:noFill/>
        </p:spPr>
        <p:txBody>
          <a:bodyPr wrap="square" lIns="0" rIns="0" bIns="0" rtlCol="0">
            <a:spAutoFit/>
          </a:bodyPr>
          <a:lstStyle/>
          <a:p>
            <a:pPr algn="l"/>
            <a:r>
              <a:rPr lang="fr-FR" sz="1300">
                <a:solidFill>
                  <a:srgbClr val="FFFFFF"/>
                </a:solidFill>
                <a:latin typeface="Arial Narrow" charset="0"/>
                <a:ea typeface="Arial Narrow" charset="0"/>
                <a:cs typeface="Arial Narrow" charset="0"/>
              </a:rPr>
              <a:t>NOM DE</a:t>
            </a:r>
            <a:br>
              <a:rPr lang="fr-FR" sz="1300">
                <a:solidFill>
                  <a:srgbClr val="FFFFFF"/>
                </a:solidFill>
                <a:latin typeface="Arial Narrow" charset="0"/>
                <a:ea typeface="Arial Narrow" charset="0"/>
                <a:cs typeface="Arial Narrow" charset="0"/>
              </a:rPr>
            </a:br>
            <a:r>
              <a:rPr lang="fr-FR" sz="1300">
                <a:solidFill>
                  <a:srgbClr val="FFFFFF"/>
                </a:solidFill>
                <a:latin typeface="Arial Narrow" charset="0"/>
                <a:ea typeface="Arial Narrow" charset="0"/>
                <a:cs typeface="Arial Narrow" charset="0"/>
              </a:rPr>
              <a:t>LA FACULTÉ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B25C298-0721-F847-BAFC-1EFC2F373F6D}"/>
              </a:ext>
            </a:extLst>
          </p:cNvPr>
          <p:cNvSpPr/>
          <p:nvPr userDrawn="1"/>
        </p:nvSpPr>
        <p:spPr bwMode="auto">
          <a:xfrm>
            <a:off x="7524328" y="4515966"/>
            <a:ext cx="1512168" cy="504056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ctrTitle"/>
          </p:nvPr>
        </p:nvSpPr>
        <p:spPr>
          <a:xfrm>
            <a:off x="0" y="2166705"/>
            <a:ext cx="9143999" cy="810090"/>
          </a:xfrm>
        </p:spPr>
        <p:txBody>
          <a:bodyPr anchor="ctr" anchorCtr="0"/>
          <a:lstStyle>
            <a:lvl1pPr algn="ctr">
              <a:defRPr sz="4000" b="1" i="0">
                <a:solidFill>
                  <a:srgbClr val="FFFFFF"/>
                </a:solidFill>
                <a:latin typeface="Arial Narrow"/>
                <a:cs typeface="Arial Narrow"/>
              </a:defRPr>
            </a:lvl1pPr>
          </a:lstStyle>
          <a:p>
            <a:pPr lvl="0"/>
            <a:r>
              <a:rPr lang="en-US" noProof="0"/>
              <a:t>Click to edit Master title style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35809928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 Textur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711A052E-39FD-D748-8BD2-0F8C49CC432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Rectangle 3">
            <a:extLst>
              <a:ext uri="{FF2B5EF4-FFF2-40B4-BE49-F238E27FC236}">
                <a16:creationId xmlns:a16="http://schemas.microsoft.com/office/drawing/2014/main" id="{EB1F931D-EF30-3C46-AC7E-A2FC3396CB5D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827585" y="2166705"/>
            <a:ext cx="7488832" cy="810090"/>
          </a:xfrm>
        </p:spPr>
        <p:txBody>
          <a:bodyPr anchor="ctr" anchorCtr="0"/>
          <a:lstStyle>
            <a:lvl1pPr algn="ctr">
              <a:defRPr sz="4000" b="1" i="0">
                <a:solidFill>
                  <a:srgbClr val="FFFFFF"/>
                </a:solidFill>
                <a:latin typeface="Arial Narrow"/>
                <a:cs typeface="Arial Narrow"/>
              </a:defRPr>
            </a:lvl1pPr>
          </a:lstStyle>
          <a:p>
            <a:pPr lvl="0"/>
            <a:r>
              <a:rPr lang="en-US" noProof="0"/>
              <a:t>Click to edit Master title style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625340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 Textu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711A052E-39FD-D748-8BD2-0F8C49CC432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D5DA325-F112-BF4E-8D08-A779F395D6D5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3491879" y="2166705"/>
            <a:ext cx="4824537" cy="810090"/>
          </a:xfrm>
        </p:spPr>
        <p:txBody>
          <a:bodyPr anchor="ctr" anchorCtr="0"/>
          <a:lstStyle>
            <a:lvl1pPr algn="l">
              <a:defRPr sz="4000" b="1" i="0">
                <a:solidFill>
                  <a:schemeClr val="tx2"/>
                </a:solidFill>
                <a:latin typeface="Arial Narrow"/>
                <a:cs typeface="Arial Narrow"/>
              </a:defRPr>
            </a:lvl1pPr>
          </a:lstStyle>
          <a:p>
            <a:pPr lvl="0"/>
            <a:r>
              <a:rPr lang="en-US" noProof="0"/>
              <a:t>Click to edit Master title style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8517330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 bwMode="auto">
          <a:xfrm>
            <a:off x="0" y="0"/>
            <a:ext cx="9144000" cy="627534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 noProof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ctrTitle"/>
          </p:nvPr>
        </p:nvSpPr>
        <p:spPr>
          <a:xfrm>
            <a:off x="2411760" y="555526"/>
            <a:ext cx="6408712" cy="1555702"/>
          </a:xfrm>
        </p:spPr>
        <p:txBody>
          <a:bodyPr/>
          <a:lstStyle>
            <a:lvl1pPr algn="l">
              <a:defRPr sz="4000" b="1" i="0">
                <a:solidFill>
                  <a:schemeClr val="tx2"/>
                </a:solidFill>
                <a:latin typeface="Arial Narrow"/>
                <a:cs typeface="Arial Narrow"/>
              </a:defRPr>
            </a:lvl1pPr>
          </a:lstStyle>
          <a:p>
            <a:pPr lvl="0"/>
            <a:r>
              <a:rPr lang="en-CA" noProof="0" dirty="0"/>
              <a:t>Click to edit Master title style</a:t>
            </a:r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1"/>
          </p:nvPr>
        </p:nvSpPr>
        <p:spPr>
          <a:xfrm>
            <a:off x="2411418" y="2301478"/>
            <a:ext cx="6408737" cy="540544"/>
          </a:xfrm>
        </p:spPr>
        <p:txBody>
          <a:bodyPr/>
          <a:lstStyle>
            <a:lvl1pPr marL="0" indent="0">
              <a:spcBef>
                <a:spcPts val="500"/>
              </a:spcBef>
              <a:buNone/>
              <a:defRPr sz="1800"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pPr lvl="0"/>
            <a:r>
              <a:rPr lang="en-CA" noProof="0" dirty="0"/>
              <a:t>Click to edit Master text styles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251520" y="4515966"/>
            <a:ext cx="1728192" cy="446276"/>
          </a:xfrm>
          <a:prstGeom prst="rect">
            <a:avLst/>
          </a:prstGeom>
          <a:noFill/>
        </p:spPr>
        <p:txBody>
          <a:bodyPr wrap="square" lIns="0" rIns="0" bIns="0" rtlCol="0">
            <a:spAutoFit/>
          </a:bodyPr>
          <a:lstStyle/>
          <a:p>
            <a:pPr algn="l"/>
            <a:r>
              <a:rPr lang="en-CA" sz="1300" noProof="0" dirty="0">
                <a:solidFill>
                  <a:srgbClr val="FFFFFF"/>
                </a:solidFill>
                <a:latin typeface="Arial Narrow" charset="0"/>
                <a:ea typeface="Arial Narrow" charset="0"/>
                <a:cs typeface="Arial Narrow" charset="0"/>
              </a:rPr>
              <a:t>NOM DE</a:t>
            </a:r>
            <a:br>
              <a:rPr lang="en-CA" sz="1300" noProof="0" dirty="0">
                <a:solidFill>
                  <a:srgbClr val="FFFFFF"/>
                </a:solidFill>
                <a:latin typeface="Arial Narrow" charset="0"/>
                <a:ea typeface="Arial Narrow" charset="0"/>
                <a:cs typeface="Arial Narrow" charset="0"/>
              </a:rPr>
            </a:br>
            <a:r>
              <a:rPr lang="en-CA" sz="1300" noProof="0" dirty="0">
                <a:solidFill>
                  <a:srgbClr val="FFFFFF"/>
                </a:solidFill>
                <a:latin typeface="Arial Narrow" charset="0"/>
                <a:ea typeface="Arial Narrow" charset="0"/>
                <a:cs typeface="Arial Narrow" charset="0"/>
              </a:rPr>
              <a:t>LA FACULTÉ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C64B5F9D-4995-D744-8E89-0E8851C4DE0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211931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339566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5" Type="http://schemas.openxmlformats.org/officeDocument/2006/relationships/image" Target="../media/image1.png"/><Relationship Id="rId16" Type="http://schemas.openxmlformats.org/officeDocument/2006/relationships/image" Target="../media/image2.jpg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467544" y="638040"/>
            <a:ext cx="8496944" cy="514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CA" noProof="0" dirty="0" err="1"/>
              <a:t>Cliquez</a:t>
            </a:r>
            <a:r>
              <a:rPr lang="en-CA" noProof="0" dirty="0"/>
              <a:t> et </a:t>
            </a:r>
            <a:r>
              <a:rPr lang="en-CA" noProof="0" dirty="0" err="1"/>
              <a:t>modifiez</a:t>
            </a:r>
            <a:r>
              <a:rPr lang="en-CA" noProof="0" dirty="0"/>
              <a:t> le titre</a:t>
            </a:r>
          </a:p>
        </p:txBody>
      </p:sp>
      <p:sp>
        <p:nvSpPr>
          <p:cNvPr id="1028" name="Espace réservé du texte 1"/>
          <p:cNvSpPr>
            <a:spLocks noGrp="1"/>
          </p:cNvSpPr>
          <p:nvPr>
            <p:ph type="body" idx="1"/>
          </p:nvPr>
        </p:nvSpPr>
        <p:spPr bwMode="auto">
          <a:xfrm>
            <a:off x="467544" y="1207717"/>
            <a:ext cx="8496944" cy="32362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CA" altLang="fr-FR" noProof="0" dirty="0" err="1"/>
              <a:t>Cliquez</a:t>
            </a:r>
            <a:r>
              <a:rPr lang="en-CA" altLang="fr-FR" noProof="0" dirty="0"/>
              <a:t> pour modifier les styles du </a:t>
            </a:r>
            <a:r>
              <a:rPr lang="en-CA" altLang="fr-FR" noProof="0" dirty="0" err="1"/>
              <a:t>texte</a:t>
            </a:r>
            <a:r>
              <a:rPr lang="en-CA" altLang="fr-FR" noProof="0" dirty="0"/>
              <a:t> du masque</a:t>
            </a:r>
          </a:p>
          <a:p>
            <a:pPr lvl="1"/>
            <a:r>
              <a:rPr lang="en-CA" altLang="fr-FR" noProof="0" dirty="0" err="1"/>
              <a:t>Deuxième</a:t>
            </a:r>
            <a:r>
              <a:rPr lang="en-CA" altLang="fr-FR" noProof="0" dirty="0"/>
              <a:t> </a:t>
            </a:r>
            <a:r>
              <a:rPr lang="en-CA" altLang="fr-FR" noProof="0" dirty="0" err="1"/>
              <a:t>niveau</a:t>
            </a:r>
            <a:endParaRPr lang="en-CA" altLang="fr-FR" noProof="0" dirty="0"/>
          </a:p>
          <a:p>
            <a:pPr lvl="2"/>
            <a:r>
              <a:rPr lang="en-CA" altLang="fr-FR" noProof="0" dirty="0" err="1"/>
              <a:t>Troisième</a:t>
            </a:r>
            <a:r>
              <a:rPr lang="en-CA" altLang="fr-FR" noProof="0" dirty="0"/>
              <a:t> </a:t>
            </a:r>
            <a:r>
              <a:rPr lang="en-CA" altLang="fr-FR" noProof="0" dirty="0" err="1"/>
              <a:t>niveau</a:t>
            </a:r>
            <a:endParaRPr lang="en-CA" altLang="fr-FR" noProof="0" dirty="0"/>
          </a:p>
          <a:p>
            <a:pPr lvl="3"/>
            <a:r>
              <a:rPr lang="en-CA" altLang="fr-FR" noProof="0" dirty="0" err="1"/>
              <a:t>Quatrième</a:t>
            </a:r>
            <a:r>
              <a:rPr lang="en-CA" altLang="fr-FR" noProof="0" dirty="0"/>
              <a:t> </a:t>
            </a:r>
            <a:r>
              <a:rPr lang="en-CA" altLang="fr-FR" noProof="0" dirty="0" err="1"/>
              <a:t>niveau</a:t>
            </a:r>
            <a:endParaRPr lang="en-CA" altLang="fr-FR" noProof="0" dirty="0"/>
          </a:p>
          <a:p>
            <a:pPr lvl="4"/>
            <a:r>
              <a:rPr lang="en-CA" altLang="fr-FR" noProof="0" dirty="0" err="1"/>
              <a:t>Cinquième</a:t>
            </a:r>
            <a:r>
              <a:rPr lang="en-CA" altLang="fr-FR" noProof="0" dirty="0"/>
              <a:t> </a:t>
            </a:r>
            <a:r>
              <a:rPr lang="en-CA" altLang="fr-FR" noProof="0" dirty="0" err="1"/>
              <a:t>niveau</a:t>
            </a:r>
            <a:endParaRPr lang="en-CA" altLang="fr-FR" noProof="0" dirty="0"/>
          </a:p>
        </p:txBody>
      </p:sp>
      <p:sp>
        <p:nvSpPr>
          <p:cNvPr id="9" name="ZoneTexte 8"/>
          <p:cNvSpPr txBox="1"/>
          <p:nvPr/>
        </p:nvSpPr>
        <p:spPr>
          <a:xfrm>
            <a:off x="5220072" y="143172"/>
            <a:ext cx="3672086" cy="292388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CA" sz="1300" noProof="0" dirty="0">
                <a:solidFill>
                  <a:srgbClr val="FFFFFF"/>
                </a:solidFill>
                <a:latin typeface="Arial Narrow" charset="0"/>
                <a:ea typeface="Arial Narrow" charset="0"/>
                <a:cs typeface="Arial Narrow" charset="0"/>
              </a:rPr>
              <a:t>NOM DE LA FACULTÉ</a:t>
            </a:r>
            <a:r>
              <a:rPr lang="en-CA" sz="1300" baseline="0" noProof="0" dirty="0">
                <a:solidFill>
                  <a:srgbClr val="FFFFFF"/>
                </a:solidFill>
                <a:latin typeface="Arial Narrow" charset="0"/>
                <a:ea typeface="Arial Narrow" charset="0"/>
                <a:cs typeface="Arial Narrow" charset="0"/>
              </a:rPr>
              <a:t> ICI</a:t>
            </a:r>
            <a:endParaRPr lang="en-CA" sz="1300" noProof="0" dirty="0">
              <a:solidFill>
                <a:srgbClr val="FFFFFF"/>
              </a:solidFill>
              <a:latin typeface="Arial Narrow" charset="0"/>
              <a:ea typeface="Arial Narrow" charset="0"/>
              <a:cs typeface="Arial Narrow" charset="0"/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5F7562BE-E2F0-F749-B216-CBBC35892616}"/>
              </a:ext>
            </a:extLst>
          </p:cNvPr>
          <p:cNvSpPr txBox="1"/>
          <p:nvPr userDrawn="1"/>
        </p:nvSpPr>
        <p:spPr>
          <a:xfrm>
            <a:off x="5220072" y="143172"/>
            <a:ext cx="3672086" cy="292388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CA" sz="1300" noProof="0" dirty="0">
                <a:solidFill>
                  <a:srgbClr val="FFFFFF"/>
                </a:solidFill>
                <a:latin typeface="Arial Narrow" charset="0"/>
                <a:ea typeface="Arial Narrow" charset="0"/>
                <a:cs typeface="Arial Narrow" charset="0"/>
              </a:rPr>
              <a:t>NOM DE LA FACULTÉ</a:t>
            </a:r>
            <a:r>
              <a:rPr lang="en-CA" sz="1300" baseline="0" noProof="0" dirty="0">
                <a:solidFill>
                  <a:srgbClr val="FFFFFF"/>
                </a:solidFill>
                <a:latin typeface="Arial Narrow" charset="0"/>
                <a:ea typeface="Arial Narrow" charset="0"/>
                <a:cs typeface="Arial Narrow" charset="0"/>
              </a:rPr>
              <a:t> ICI</a:t>
            </a:r>
            <a:endParaRPr lang="en-CA" sz="1300" noProof="0" dirty="0">
              <a:solidFill>
                <a:srgbClr val="FFFFFF"/>
              </a:solidFill>
              <a:latin typeface="Arial Narrow" charset="0"/>
              <a:ea typeface="Arial Narrow" charset="0"/>
              <a:cs typeface="Arial Narrow" charset="0"/>
            </a:endParaRP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9FCA06AE-901C-FF4C-83AF-128695F04997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rcRect/>
          <a:stretch/>
        </p:blipFill>
        <p:spPr>
          <a:xfrm>
            <a:off x="7668344" y="4657686"/>
            <a:ext cx="1320568" cy="303355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0378AC47-50F7-FB49-B5A2-3EE46B51E6F4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rcRect/>
          <a:stretch/>
        </p:blipFill>
        <p:spPr>
          <a:xfrm>
            <a:off x="4" y="0"/>
            <a:ext cx="9143989" cy="452437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136C1189-1A59-A349-8FCB-908BB977186C}"/>
              </a:ext>
            </a:extLst>
          </p:cNvPr>
          <p:cNvSpPr txBox="1"/>
          <p:nvPr userDrawn="1"/>
        </p:nvSpPr>
        <p:spPr>
          <a:xfrm>
            <a:off x="5868144" y="165289"/>
            <a:ext cx="3096344" cy="246221"/>
          </a:xfrm>
          <a:prstGeom prst="rect">
            <a:avLst/>
          </a:prstGeom>
          <a:noFill/>
        </p:spPr>
        <p:txBody>
          <a:bodyPr wrap="square" lIns="0" rIns="0" bIns="0" rtlCol="0" anchor="b" anchorCtr="0">
            <a:spAutoFit/>
          </a:bodyPr>
          <a:lstStyle/>
          <a:p>
            <a:pPr algn="r"/>
            <a:r>
              <a:rPr lang="en-CA" sz="1300" noProof="0" dirty="0">
                <a:solidFill>
                  <a:srgbClr val="FFFFFF"/>
                </a:solidFill>
                <a:latin typeface="Arial Narrow" charset="0"/>
                <a:ea typeface="Arial Narrow" charset="0"/>
                <a:cs typeface="Arial Narrow" charset="0"/>
              </a:rPr>
              <a:t>École de gestion, </a:t>
            </a:r>
            <a:r>
              <a:rPr lang="en-CA" sz="1300" noProof="0" dirty="0" err="1">
                <a:solidFill>
                  <a:srgbClr val="FFFFFF"/>
                </a:solidFill>
                <a:latin typeface="Arial Narrow" charset="0"/>
                <a:ea typeface="Arial Narrow" charset="0"/>
                <a:cs typeface="Arial Narrow" charset="0"/>
              </a:rPr>
              <a:t>Département</a:t>
            </a:r>
            <a:r>
              <a:rPr lang="en-CA" sz="1300" noProof="0" dirty="0">
                <a:solidFill>
                  <a:srgbClr val="FFFFFF"/>
                </a:solidFill>
                <a:latin typeface="Arial Narrow" charset="0"/>
                <a:ea typeface="Arial Narrow" charset="0"/>
                <a:cs typeface="Arial Narrow" charset="0"/>
              </a:rPr>
              <a:t> SIMQG</a:t>
            </a:r>
          </a:p>
        </p:txBody>
      </p:sp>
    </p:spTree>
    <p:extLst>
      <p:ext uri="{BB962C8B-B14F-4D97-AF65-F5344CB8AC3E}">
        <p14:creationId xmlns:p14="http://schemas.microsoft.com/office/powerpoint/2010/main" val="2349347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1" r:id="rId1"/>
    <p:sldLayoutId id="2147483862" r:id="rId2"/>
    <p:sldLayoutId id="2147483864" r:id="rId3"/>
    <p:sldLayoutId id="2147483863" r:id="rId4"/>
    <p:sldLayoutId id="2147483867" r:id="rId5"/>
    <p:sldLayoutId id="2147483868" r:id="rId6"/>
    <p:sldLayoutId id="2147483869" r:id="rId7"/>
    <p:sldLayoutId id="2147483871" r:id="rId8"/>
    <p:sldLayoutId id="2147483865" r:id="rId9"/>
    <p:sldLayoutId id="2147483853" r:id="rId10"/>
    <p:sldLayoutId id="2147483854" r:id="rId11"/>
    <p:sldLayoutId id="2147483866" r:id="rId12"/>
    <p:sldLayoutId id="2147483858" r:id="rId13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2900" b="1" cap="all">
          <a:solidFill>
            <a:schemeClr val="tx2"/>
          </a:solidFill>
          <a:latin typeface="Arial Narrow"/>
          <a:ea typeface="+mj-ea"/>
          <a:cs typeface="Arial Narrow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00000"/>
          </a:solidFill>
          <a:latin typeface="Arial Narrow" charset="0"/>
          <a:ea typeface="ＭＳ Ｐゴシック" charset="0"/>
          <a:cs typeface="Arial Narrow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00000"/>
          </a:solidFill>
          <a:latin typeface="Arial Narrow" charset="0"/>
          <a:ea typeface="ＭＳ Ｐゴシック" charset="0"/>
          <a:cs typeface="Arial Narrow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00000"/>
          </a:solidFill>
          <a:latin typeface="Arial Narrow" charset="0"/>
          <a:ea typeface="ＭＳ Ｐゴシック" charset="0"/>
          <a:cs typeface="Arial Narrow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00000"/>
          </a:solidFill>
          <a:latin typeface="Arial Narrow" charset="0"/>
          <a:ea typeface="ＭＳ Ｐゴシック" charset="0"/>
          <a:cs typeface="Arial Narrow" charset="0"/>
        </a:defRPr>
      </a:lvl5pPr>
      <a:lvl6pPr marL="457189" algn="ctr" rtl="0" eaLnBrk="1" fontAlgn="base" hangingPunct="1">
        <a:spcBef>
          <a:spcPct val="0"/>
        </a:spcBef>
        <a:spcAft>
          <a:spcPct val="0"/>
        </a:spcAft>
        <a:defRPr sz="4000" b="1">
          <a:solidFill>
            <a:srgbClr val="004925"/>
          </a:solidFill>
          <a:latin typeface="Arial" charset="0"/>
          <a:ea typeface="ＭＳ Ｐゴシック" charset="0"/>
          <a:cs typeface="ＭＳ Ｐゴシック" charset="0"/>
        </a:defRPr>
      </a:lvl6pPr>
      <a:lvl7pPr marL="914377" algn="ctr" rtl="0" eaLnBrk="1" fontAlgn="base" hangingPunct="1">
        <a:spcBef>
          <a:spcPct val="0"/>
        </a:spcBef>
        <a:spcAft>
          <a:spcPct val="0"/>
        </a:spcAft>
        <a:defRPr sz="4000" b="1">
          <a:solidFill>
            <a:srgbClr val="004925"/>
          </a:solidFill>
          <a:latin typeface="Arial" charset="0"/>
          <a:ea typeface="ＭＳ Ｐゴシック" charset="0"/>
          <a:cs typeface="ＭＳ Ｐゴシック" charset="0"/>
        </a:defRPr>
      </a:lvl7pPr>
      <a:lvl8pPr marL="1371566" algn="ctr" rtl="0" eaLnBrk="1" fontAlgn="base" hangingPunct="1">
        <a:spcBef>
          <a:spcPct val="0"/>
        </a:spcBef>
        <a:spcAft>
          <a:spcPct val="0"/>
        </a:spcAft>
        <a:defRPr sz="4000" b="1">
          <a:solidFill>
            <a:srgbClr val="004925"/>
          </a:solidFill>
          <a:latin typeface="Arial" charset="0"/>
          <a:ea typeface="ＭＳ Ｐゴシック" charset="0"/>
          <a:cs typeface="ＭＳ Ｐゴシック" charset="0"/>
        </a:defRPr>
      </a:lvl8pPr>
      <a:lvl9pPr marL="1828754" algn="ctr" rtl="0" eaLnBrk="1" fontAlgn="base" hangingPunct="1">
        <a:spcBef>
          <a:spcPct val="0"/>
        </a:spcBef>
        <a:spcAft>
          <a:spcPct val="0"/>
        </a:spcAft>
        <a:defRPr sz="4000" b="1">
          <a:solidFill>
            <a:srgbClr val="004925"/>
          </a:solidFill>
          <a:latin typeface="Arial" charset="0"/>
          <a:ea typeface="ＭＳ Ｐゴシック" charset="0"/>
          <a:cs typeface="ＭＳ Ｐゴシック" charset="0"/>
        </a:defRPr>
      </a:lvl9pPr>
    </p:titleStyle>
    <p:bodyStyle>
      <a:lvl1pPr marL="228594" indent="-228594" algn="l" rtl="0" eaLnBrk="1" fontAlgn="base" hangingPunct="1">
        <a:spcBef>
          <a:spcPts val="1000"/>
        </a:spcBef>
        <a:spcAft>
          <a:spcPct val="0"/>
        </a:spcAft>
        <a:buClr>
          <a:srgbClr val="00B050"/>
        </a:buClr>
        <a:buChar char="•"/>
        <a:defRPr sz="2500">
          <a:solidFill>
            <a:schemeClr val="tx1"/>
          </a:solidFill>
          <a:latin typeface="+mn-lt"/>
          <a:ea typeface="+mn-ea"/>
          <a:cs typeface="+mn-cs"/>
        </a:defRPr>
      </a:lvl1pPr>
      <a:lvl2pPr marL="501638" indent="-273044" algn="l" rtl="0" eaLnBrk="1" fontAlgn="base" hangingPunct="1">
        <a:spcBef>
          <a:spcPts val="400"/>
        </a:spcBef>
        <a:spcAft>
          <a:spcPct val="0"/>
        </a:spcAft>
        <a:buFont typeface="Lucida Grande" charset="0"/>
        <a:buChar char="-"/>
        <a:defRPr sz="2500">
          <a:solidFill>
            <a:schemeClr val="tx1"/>
          </a:solidFill>
          <a:latin typeface="+mn-lt"/>
          <a:ea typeface="+mn-ea"/>
        </a:defRPr>
      </a:lvl2pPr>
      <a:lvl3pPr marL="685783" indent="-182558" algn="l" rtl="0" eaLnBrk="1" fontAlgn="base" hangingPunct="1">
        <a:spcBef>
          <a:spcPts val="400"/>
        </a:spcBef>
        <a:spcAft>
          <a:spcPct val="0"/>
        </a:spcAft>
        <a:buFont typeface="Wingdings" charset="2"/>
        <a:buChar char="§"/>
        <a:defRPr sz="2200">
          <a:solidFill>
            <a:schemeClr val="tx1"/>
          </a:solidFill>
          <a:latin typeface="+mn-lt"/>
          <a:ea typeface="ヒラギノ角ゴ Pro W3" charset="-128"/>
          <a:cs typeface="ヒラギノ角ゴ Pro W3" charset="-128"/>
        </a:defRPr>
      </a:lvl3pPr>
      <a:lvl4pPr marL="914377" indent="-200020" algn="l" rtl="0" eaLnBrk="1" fontAlgn="base" hangingPunct="1">
        <a:spcBef>
          <a:spcPts val="400"/>
        </a:spcBef>
        <a:spcAft>
          <a:spcPct val="0"/>
        </a:spcAft>
        <a:buSzPct val="65000"/>
        <a:buFont typeface="Wingdings" charset="2"/>
        <a:buChar char="v"/>
        <a:defRPr sz="2200">
          <a:solidFill>
            <a:schemeClr val="tx1"/>
          </a:solidFill>
          <a:latin typeface="+mn-lt"/>
          <a:ea typeface="ヒラギノ角ゴ Pro W3" charset="-128"/>
        </a:defRPr>
      </a:lvl4pPr>
      <a:lvl5pPr marL="1142971" indent="-200020" algn="l" rtl="0" eaLnBrk="1" fontAlgn="base" hangingPunct="1">
        <a:spcBef>
          <a:spcPts val="400"/>
        </a:spcBef>
        <a:spcAft>
          <a:spcPct val="0"/>
        </a:spcAft>
        <a:buChar char="»"/>
        <a:defRPr sz="2200">
          <a:solidFill>
            <a:schemeClr val="tx1"/>
          </a:solidFill>
          <a:latin typeface="+mn-lt"/>
          <a:ea typeface="ヒラギノ角ゴ Pro W3" charset="-128"/>
        </a:defRPr>
      </a:lvl5pPr>
      <a:lvl6pPr marL="2514537" indent="-228594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726" indent="-228594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8914" indent="-228594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103" indent="-228594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fr-FR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.xml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7.xml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5.png"/><Relationship Id="rId3" Type="http://schemas.openxmlformats.org/officeDocument/2006/relationships/notesSlide" Target="../notesSlides/notesSlide28.xml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6.jpeg"/><Relationship Id="rId3" Type="http://schemas.openxmlformats.org/officeDocument/2006/relationships/notesSlide" Target="../notesSlides/notesSlide29.xml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6.jpeg"/><Relationship Id="rId3" Type="http://schemas.openxmlformats.org/officeDocument/2006/relationships/image" Target="../media/image17.png"/><Relationship Id="rId4" Type="http://schemas.openxmlformats.org/officeDocument/2006/relationships/notesSlide" Target="../notesSlides/notesSlide30.xml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2.xml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emf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9.emf"/><Relationship Id="rId3" Type="http://schemas.openxmlformats.org/officeDocument/2006/relationships/notesSlide" Target="../notesSlides/notesSlide33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2.jpg"/><Relationship Id="rId3" Type="http://schemas.openxmlformats.org/officeDocument/2006/relationships/notesSlide" Target="../notesSlides/notesSlide24.xml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0.emf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4.xml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1.jpe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2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3.png"/><Relationship Id="rId3" Type="http://schemas.openxmlformats.org/officeDocument/2006/relationships/notesSlide" Target="../notesSlides/notesSlide35.xml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6.xml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7.xml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8.xml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9.xml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4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8.xml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5.jpe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0.xml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1.xml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2.xml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3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notesSlide" Target="../notesSlides/notesSlide25.xml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6.jpeg"/><Relationship Id="rId3" Type="http://schemas.openxmlformats.org/officeDocument/2006/relationships/notesSlide" Target="../notesSlides/notesSlide44.xml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5.xml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1.jpeg"/><Relationship Id="rId3" Type="http://schemas.openxmlformats.org/officeDocument/2006/relationships/image" Target="../media/image27.png"/><Relationship Id="rId4" Type="http://schemas.openxmlformats.org/officeDocument/2006/relationships/notesSlide" Target="../notesSlides/notesSlide46.xml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1.jpeg"/><Relationship Id="rId3" Type="http://schemas.openxmlformats.org/officeDocument/2006/relationships/image" Target="../media/image28.png"/><Relationship Id="rId4" Type="http://schemas.openxmlformats.org/officeDocument/2006/relationships/notesSlide" Target="../notesSlides/notesSlide47.xml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8.xml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9.xml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diagramData" Target="../diagrams/data1.xml"/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7" Type="http://schemas.openxmlformats.org/officeDocument/2006/relationships/notesSlide" Target="../notesSlides/notesSlide50.xml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6.jpeg"/><Relationship Id="rId3" Type="http://schemas.openxmlformats.org/officeDocument/2006/relationships/notesSlide" Target="../notesSlides/notesSlide51.xml"/></Relationships>
</file>

<file path=ppt/slides/_rels/slide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/Relationships>
</file>

<file path=ppt/slides/_rels/slide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38.png"/><Relationship Id="rId3" Type="http://schemas.openxmlformats.org/officeDocument/2006/relationships/image" Target="../media/image39.png"/><Relationship Id="rId4" Type="http://schemas.openxmlformats.org/officeDocument/2006/relationships/image" Target="../media/image27.png"/><Relationship Id="rId5" Type="http://schemas.openxmlformats.org/officeDocument/2006/relationships/notesSlide" Target="../notesSlides/notesSlide52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Relationship Id="rId4" Type="http://schemas.openxmlformats.org/officeDocument/2006/relationships/image" Target="../media/image14.png"/></Relationships>
</file>

<file path=ppt/slides/_rels/slide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Relationship Id="rId6" Type="http://schemas.openxmlformats.org/officeDocument/2006/relationships/image" Target="../media/image43.png"/><Relationship Id="rId7" Type="http://schemas.openxmlformats.org/officeDocument/2006/relationships/image" Target="../media/image25.jpeg"/></Relationships>
</file>

<file path=ppt/slides/_rels/slide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5.png"/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5" Type="http://schemas.openxmlformats.org/officeDocument/2006/relationships/notesSlide" Target="../notesSlides/notesSlide53.xml"/></Relationships>
</file>

<file path=ppt/slides/_rels/slide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5.png"/><Relationship Id="rId3" Type="http://schemas.openxmlformats.org/officeDocument/2006/relationships/image" Target="../media/image44.png"/><Relationship Id="rId4" Type="http://schemas.openxmlformats.org/officeDocument/2006/relationships/image" Target="../media/image46.png"/><Relationship Id="rId5" Type="http://schemas.openxmlformats.org/officeDocument/2006/relationships/notesSlide" Target="../notesSlides/notesSlide54.xml"/></Relationships>
</file>

<file path=ppt/slides/_rels/slide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40.png"/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notesSlide" Target="../notesSlides/notesSlide55.xml"/></Relationships>
</file>

<file path=ppt/slides/_rels/slide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40.png"/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47.png"/><Relationship Id="rId6" Type="http://schemas.openxmlformats.org/officeDocument/2006/relationships/image" Target="../media/image48.png"/><Relationship Id="rId7" Type="http://schemas.openxmlformats.org/officeDocument/2006/relationships/notesSlide" Target="../notesSlides/notesSlide56.xml"/></Relationships>
</file>

<file path=ppt/slides/_rels/slide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7.xml"/></Relationships>
</file>

<file path=ppt/slides/_rels/slide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2.xml"/></Relationships>
</file>

<file path=ppt/slides/_rels/slide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49.png"/><Relationship Id="rId3" Type="http://schemas.openxmlformats.org/officeDocument/2006/relationships/notesSlide" Target="../notesSlides/notesSlide58.xml"/></Relationships>
</file>

<file path=ppt/slides/_rels/slide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0.png"/></Relationships>
</file>

<file path=ppt/slides/_rels/slide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9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6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ctrTitle"/>
          </p:nvPr>
        </p:nvSpPr>
        <p:spPr>
          <a:xfrm>
            <a:off x="395536" y="483518"/>
            <a:ext cx="6696744" cy="1458162"/>
          </a:xfrm>
        </p:spPr>
        <p:txBody>
          <a:bodyPr anchor="b"/>
          <a:lstStyle/>
          <a:p>
            <a:r>
              <a:rPr lang="en-CA" dirty="0"/>
              <a:t>CREATING VALUE FROM DATA</a:t>
            </a:r>
            <a:endParaRPr lang="en-CA" b="0" dirty="0"/>
          </a:p>
        </p:txBody>
      </p:sp>
      <p:sp>
        <p:nvSpPr>
          <p:cNvPr id="9" name="Espace réservé du texte 8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CA" dirty="0"/>
              <a:t>Supporting decision-making </a:t>
            </a:r>
            <a:br>
              <a:rPr lang="en-CA" dirty="0"/>
            </a:br>
            <a:r>
              <a:rPr lang="en-CA" dirty="0"/>
              <a:t>with business intelligence (BI)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06F26CD-E24E-9E9A-FEF8-A8108BC458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Business Intelligence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9536D21-7A5F-188D-6915-8D683CF7DB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sz="2000" dirty="0"/>
              <a:t>Business Intelligence (BI) aims at</a:t>
            </a:r>
          </a:p>
          <a:p>
            <a:pPr lvl="1"/>
            <a:r>
              <a:rPr lang="en-CA" sz="2000" dirty="0"/>
              <a:t>Consolidating,</a:t>
            </a:r>
          </a:p>
          <a:p>
            <a:pPr lvl="1"/>
            <a:r>
              <a:rPr lang="en-CA" sz="2000" dirty="0"/>
              <a:t>Validating and </a:t>
            </a:r>
          </a:p>
          <a:p>
            <a:pPr lvl="1"/>
            <a:r>
              <a:rPr lang="en-CA" sz="2000" dirty="0"/>
              <a:t>Cleaning</a:t>
            </a:r>
            <a:br>
              <a:rPr lang="en-CA" sz="2000" dirty="0"/>
            </a:br>
            <a:r>
              <a:rPr lang="en-CA" sz="2000" dirty="0"/>
              <a:t>… data from various sources in order to</a:t>
            </a:r>
          </a:p>
          <a:p>
            <a:pPr lvl="1"/>
            <a:r>
              <a:rPr lang="en-CA" sz="2000" dirty="0"/>
              <a:t>Offer reliable valuable-added information</a:t>
            </a:r>
            <a:br>
              <a:rPr lang="en-CA" sz="2000" dirty="0"/>
            </a:br>
            <a:r>
              <a:rPr lang="en-CA" sz="2000" dirty="0"/>
              <a:t>… under the appropriate form and channel to</a:t>
            </a:r>
          </a:p>
          <a:p>
            <a:pPr lvl="1"/>
            <a:r>
              <a:rPr lang="en-CA" sz="2000" dirty="0"/>
              <a:t>Communicate eloquently,</a:t>
            </a:r>
          </a:p>
          <a:p>
            <a:pPr lvl="1"/>
            <a:r>
              <a:rPr lang="en-CA" sz="2000" dirty="0"/>
              <a:t>Collaborate efficiently, and</a:t>
            </a:r>
          </a:p>
          <a:p>
            <a:pPr lvl="1"/>
            <a:r>
              <a:rPr lang="en-CA" sz="2000" dirty="0"/>
              <a:t>Support </a:t>
            </a:r>
            <a:r>
              <a:rPr lang="en-CA" sz="2000" b="1" i="1" dirty="0"/>
              <a:t>better </a:t>
            </a:r>
            <a:r>
              <a:rPr lang="en-CA" sz="2000" dirty="0"/>
              <a:t>decision-making</a:t>
            </a:r>
          </a:p>
        </p:txBody>
      </p:sp>
    </p:spTree>
    <p:extLst>
      <p:ext uri="{BB962C8B-B14F-4D97-AF65-F5344CB8AC3E}">
        <p14:creationId xmlns:p14="http://schemas.microsoft.com/office/powerpoint/2010/main" val="6995105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06F26CD-E24E-9E9A-FEF8-A8108BC458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Business Intelligence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9536D21-7A5F-188D-6915-8D683CF7DB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544" y="1207717"/>
            <a:ext cx="8424614" cy="571945"/>
          </a:xfrm>
        </p:spPr>
        <p:txBody>
          <a:bodyPr/>
          <a:lstStyle/>
          <a:p>
            <a:pPr marL="0" indent="0">
              <a:buNone/>
            </a:pPr>
            <a:r>
              <a:rPr lang="en-CA" sz="2000" dirty="0"/>
              <a:t>To do so, Business Intelligence (BI) is defined as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DAADE6A-25CC-900C-111F-725A9A2C52A7}"/>
              </a:ext>
            </a:extLst>
          </p:cNvPr>
          <p:cNvSpPr txBox="1"/>
          <p:nvPr/>
        </p:nvSpPr>
        <p:spPr>
          <a:xfrm>
            <a:off x="1331640" y="1834989"/>
            <a:ext cx="648072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/>
              <a:t>« … a combination of </a:t>
            </a:r>
            <a:r>
              <a:rPr lang="en-CA" sz="2000" b="1" i="1" dirty="0"/>
              <a:t>processes</a:t>
            </a:r>
            <a:r>
              <a:rPr lang="en-CA" sz="2000" dirty="0"/>
              <a:t>, </a:t>
            </a:r>
            <a:r>
              <a:rPr lang="en-CA" sz="2000" b="1" i="1" dirty="0"/>
              <a:t>policies</a:t>
            </a:r>
            <a:r>
              <a:rPr lang="en-CA" sz="2000" dirty="0"/>
              <a:t>, </a:t>
            </a:r>
            <a:r>
              <a:rPr lang="en-CA" sz="2000" b="1" i="1" dirty="0"/>
              <a:t>culture</a:t>
            </a:r>
            <a:r>
              <a:rPr lang="en-CA" sz="2000" dirty="0"/>
              <a:t>, and </a:t>
            </a:r>
            <a:r>
              <a:rPr lang="en-CA" sz="2000" b="1" i="1" dirty="0"/>
              <a:t>technologies </a:t>
            </a:r>
            <a:r>
              <a:rPr lang="en-CA" sz="2000" dirty="0"/>
              <a:t>for gathering, manipulating, storing, and analyzing data collected from internal and external sources, in order to communicate information, create knowledge, and inform decision making. »</a:t>
            </a:r>
          </a:p>
          <a:p>
            <a:endParaRPr lang="en-CA" sz="2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122CD9-AE18-2512-D262-9DCE0E710B27}"/>
              </a:ext>
            </a:extLst>
          </p:cNvPr>
          <p:cNvSpPr txBox="1"/>
          <p:nvPr/>
        </p:nvSpPr>
        <p:spPr>
          <a:xfrm>
            <a:off x="7380312" y="4237104"/>
            <a:ext cx="165141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000" dirty="0"/>
              <a:t>Foley &amp; Guillemette, 2010</a:t>
            </a:r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07513303-E764-5E90-6DC7-E48B48F75761}"/>
              </a:ext>
            </a:extLst>
          </p:cNvPr>
          <p:cNvSpPr/>
          <p:nvPr/>
        </p:nvSpPr>
        <p:spPr bwMode="auto">
          <a:xfrm>
            <a:off x="3419872" y="3829308"/>
            <a:ext cx="3672408" cy="1152128"/>
          </a:xfrm>
          <a:prstGeom prst="wedgeRoundRectCallout">
            <a:avLst>
              <a:gd name="adj1" fmla="val -31972"/>
              <a:gd name="adj2" fmla="val -76839"/>
              <a:gd name="adj3" fmla="val 16667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sz="18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ea typeface="ＭＳ Ｐゴシック" charset="0"/>
                <a:cs typeface="ＭＳ Ｐゴシック" charset="0"/>
              </a:rPr>
              <a:t>The is more than the dat</a:t>
            </a:r>
            <a:r>
              <a:rPr lang="en-CA" sz="1800" dirty="0">
                <a:solidFill>
                  <a:srgbClr val="FFFFFF"/>
                </a:solidFill>
                <a:ea typeface="ＭＳ Ｐゴシック" charset="0"/>
                <a:cs typeface="ＭＳ Ｐゴシック" charset="0"/>
              </a:rPr>
              <a:t>a product when it comes to creating value from data… the product is only the tip of the iceberg</a:t>
            </a:r>
            <a:endParaRPr kumimoji="0" lang="en-CA" sz="1800" b="0" i="0" u="none" strike="noStrike" cap="none" normalizeH="0" baseline="0" dirty="0">
              <a:ln>
                <a:noFill/>
              </a:ln>
              <a:solidFill>
                <a:srgbClr val="FFFFFF"/>
              </a:solidFill>
              <a:effectLst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2466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E42192-DD80-712F-2D2D-804496C6B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z="2800" dirty="0"/>
              <a:t>Creating value Through A better Understanding</a:t>
            </a:r>
          </a:p>
        </p:txBody>
      </p:sp>
      <p:pic>
        <p:nvPicPr>
          <p:cNvPr id="1028" name="Picture 4" descr="Endsley's Situation Awareness Model | Download Scientific Diagram">
            <a:extLst>
              <a:ext uri="{FF2B5EF4-FFF2-40B4-BE49-F238E27FC236}">
                <a16:creationId xmlns:a16="http://schemas.microsoft.com/office/drawing/2014/main" id="{D2657980-1158-2567-37E6-07E241F429E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164154"/>
            <a:ext cx="5671903" cy="323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8BDF33C-905F-6AC0-32E2-F792C0B088E2}"/>
              </a:ext>
            </a:extLst>
          </p:cNvPr>
          <p:cNvSpPr txBox="1"/>
          <p:nvPr/>
        </p:nvSpPr>
        <p:spPr>
          <a:xfrm>
            <a:off x="6012160" y="4623205"/>
            <a:ext cx="150073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000" dirty="0"/>
              <a:t>Source : Endsley, 1995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EB5777-358E-EB91-180D-55C8A01DCE10}"/>
              </a:ext>
            </a:extLst>
          </p:cNvPr>
          <p:cNvSpPr txBox="1"/>
          <p:nvPr/>
        </p:nvSpPr>
        <p:spPr>
          <a:xfrm>
            <a:off x="6387591" y="1275606"/>
            <a:ext cx="269496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600" dirty="0"/>
              <a:t>Awareness levels: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600" dirty="0"/>
              <a:t>Level 1: Perception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600" dirty="0"/>
              <a:t>Level 2: Comprehension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600" dirty="0"/>
              <a:t>Level 3: Projection</a:t>
            </a:r>
          </a:p>
        </p:txBody>
      </p:sp>
    </p:spTree>
    <p:extLst>
      <p:ext uri="{BB962C8B-B14F-4D97-AF65-F5344CB8AC3E}">
        <p14:creationId xmlns:p14="http://schemas.microsoft.com/office/powerpoint/2010/main" val="25835488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E42192-DD80-712F-2D2D-804496C6B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z="2400" dirty="0"/>
              <a:t>Creating value THROUGH the right </a:t>
            </a:r>
            <a:br>
              <a:rPr lang="en-CA" sz="2400" dirty="0"/>
            </a:br>
            <a:r>
              <a:rPr lang="en-CA" sz="2400" dirty="0"/>
              <a:t>People-Process-technology combination</a:t>
            </a:r>
          </a:p>
        </p:txBody>
      </p:sp>
      <p:pic>
        <p:nvPicPr>
          <p:cNvPr id="1026" name="Picture 2" descr="Cloud &amp; Future: Business Intelligence 2.0 | Server Management Tips">
            <a:extLst>
              <a:ext uri="{FF2B5EF4-FFF2-40B4-BE49-F238E27FC236}">
                <a16:creationId xmlns:a16="http://schemas.microsoft.com/office/drawing/2014/main" id="{96009B64-2646-E6FA-0FB6-B3322418464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372036"/>
            <a:ext cx="5728168" cy="3569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EA44726-4284-372D-0FD2-0B9C5F512745}"/>
              </a:ext>
            </a:extLst>
          </p:cNvPr>
          <p:cNvSpPr txBox="1"/>
          <p:nvPr/>
        </p:nvSpPr>
        <p:spPr>
          <a:xfrm>
            <a:off x="3779912" y="4917816"/>
            <a:ext cx="231185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000" dirty="0"/>
              <a:t>Source : https://</a:t>
            </a:r>
            <a:r>
              <a:rPr lang="en-CA" sz="1000" dirty="0" err="1"/>
              <a:t>www.supportpro.com</a:t>
            </a:r>
            <a:r>
              <a:rPr lang="en-CA" sz="1000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8686322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E42192-DD80-712F-2D2D-804496C6B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z="2400" dirty="0"/>
              <a:t>Creating value THROUGH the right </a:t>
            </a:r>
            <a:br>
              <a:rPr lang="en-CA" sz="2400" dirty="0"/>
            </a:br>
            <a:r>
              <a:rPr lang="en-CA" sz="2400" dirty="0"/>
              <a:t>People-Process-technology combination</a:t>
            </a:r>
          </a:p>
        </p:txBody>
      </p:sp>
      <p:pic>
        <p:nvPicPr>
          <p:cNvPr id="1026" name="Picture 2" descr="Cloud &amp; Future: Business Intelligence 2.0 | Server Management Tips">
            <a:extLst>
              <a:ext uri="{FF2B5EF4-FFF2-40B4-BE49-F238E27FC236}">
                <a16:creationId xmlns:a16="http://schemas.microsoft.com/office/drawing/2014/main" id="{96009B64-2646-E6FA-0FB6-B3322418464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372036"/>
            <a:ext cx="5728168" cy="3569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EA44726-4284-372D-0FD2-0B9C5F512745}"/>
              </a:ext>
            </a:extLst>
          </p:cNvPr>
          <p:cNvSpPr txBox="1"/>
          <p:nvPr/>
        </p:nvSpPr>
        <p:spPr>
          <a:xfrm>
            <a:off x="7837256" y="4901018"/>
            <a:ext cx="112723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000" dirty="0"/>
              <a:t>Source : Gartner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59AA76-42B3-54B8-2C84-07EFB286EA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0098" y="2242319"/>
            <a:ext cx="5217697" cy="2658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6115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EFF3C7B-4C64-954D-945B-CB6E45BC846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sz="3200" dirty="0"/>
              <a:t>Addressing BI through different perspectives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323AE5-44D8-0A34-172F-449EC956D31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7535127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EFF3C7B-4C64-954D-945B-CB6E45BC84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63688" y="897564"/>
            <a:ext cx="5616624" cy="954106"/>
          </a:xfrm>
        </p:spPr>
        <p:txBody>
          <a:bodyPr/>
          <a:lstStyle/>
          <a:p>
            <a:r>
              <a:rPr lang="en-CA" sz="3200" dirty="0"/>
              <a:t>BI AS a </a:t>
            </a:r>
            <a:br>
              <a:rPr lang="en-CA" sz="3200" dirty="0"/>
            </a:br>
            <a:r>
              <a:rPr lang="en-CA" sz="3200" dirty="0"/>
              <a:t>Technological proposition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6C91777-44C8-884A-8B64-96FE12A382F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0684519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4D5F9B1-208C-804C-FCE1-4767C099FA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The data architecture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B8EA68D-8D93-A149-ADE1-00F44BB97C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CA" dirty="0"/>
              <a:t>Access all the data </a:t>
            </a:r>
            <a:br>
              <a:rPr lang="en-CA" dirty="0"/>
            </a:br>
            <a:r>
              <a:rPr lang="en-CA" dirty="0"/>
              <a:t>(more data, means for possibilities)</a:t>
            </a:r>
          </a:p>
          <a:p>
            <a:r>
              <a:rPr lang="en-CA" dirty="0"/>
              <a:t>Integrate data </a:t>
            </a:r>
            <a:br>
              <a:rPr lang="en-CA" dirty="0"/>
            </a:br>
            <a:r>
              <a:rPr lang="en-CA" dirty="0"/>
              <a:t>(share a common understanding and a common access)</a:t>
            </a:r>
          </a:p>
          <a:p>
            <a:r>
              <a:rPr lang="en-CA" dirty="0"/>
              <a:t>Analyse data, decide and communicate</a:t>
            </a:r>
            <a:br>
              <a:rPr lang="en-CA" dirty="0"/>
            </a:br>
            <a:r>
              <a:rPr lang="en-CA" dirty="0"/>
              <a:t>(increase analysis capabilities, reduce uncertainty)</a:t>
            </a:r>
          </a:p>
          <a:p>
            <a:r>
              <a:rPr lang="en-CA" dirty="0"/>
              <a:t>Improve data in incremental steps</a:t>
            </a:r>
            <a:br>
              <a:rPr lang="en-CA" dirty="0"/>
            </a:br>
            <a:r>
              <a:rPr lang="en-CA" dirty="0"/>
              <a:t>(reuse the data </a:t>
            </a:r>
            <a:r>
              <a:rPr lang="en-CA" dirty="0" err="1"/>
              <a:t>archiveture</a:t>
            </a:r>
            <a:r>
              <a:rPr lang="en-CA" dirty="0"/>
              <a:t> for more efficiency)</a:t>
            </a:r>
          </a:p>
        </p:txBody>
      </p:sp>
    </p:spTree>
    <p:extLst>
      <p:ext uri="{BB962C8B-B14F-4D97-AF65-F5344CB8AC3E}">
        <p14:creationId xmlns:p14="http://schemas.microsoft.com/office/powerpoint/2010/main" val="10149402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56F1C57-A333-F46C-A3BD-A7D0F21CC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BI REFERENCE Architecture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E1B77A20-0E8B-AE14-4F2E-260E2D5F86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80071" y="1208088"/>
            <a:ext cx="5799758" cy="3235325"/>
          </a:xfrm>
          <a:prstGeom prst="rect">
            <a:avLst/>
          </a:prstGeom>
        </p:spPr>
      </p:pic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9EE995FA-A17F-8ED7-B94C-1C15E7A0122C}"/>
              </a:ext>
            </a:extLst>
          </p:cNvPr>
          <p:cNvSpPr/>
          <p:nvPr/>
        </p:nvSpPr>
        <p:spPr bwMode="auto">
          <a:xfrm>
            <a:off x="2771800" y="3363838"/>
            <a:ext cx="2160240" cy="720080"/>
          </a:xfrm>
          <a:prstGeom prst="wedgeRoundRectCallout">
            <a:avLst>
              <a:gd name="adj1" fmla="val -23432"/>
              <a:gd name="adj2" fmla="val -80181"/>
              <a:gd name="adj3" fmla="val 16667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sz="18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rPr>
              <a:t>Ensure the quality of your resource</a:t>
            </a:r>
          </a:p>
        </p:txBody>
      </p:sp>
      <p:sp>
        <p:nvSpPr>
          <p:cNvPr id="13" name="Rounded Rectangular Callout 12">
            <a:extLst>
              <a:ext uri="{FF2B5EF4-FFF2-40B4-BE49-F238E27FC236}">
                <a16:creationId xmlns:a16="http://schemas.microsoft.com/office/drawing/2014/main" id="{B3468AEE-8EC3-0D99-BF6B-8EC43A005BB1}"/>
              </a:ext>
            </a:extLst>
          </p:cNvPr>
          <p:cNvSpPr/>
          <p:nvPr/>
        </p:nvSpPr>
        <p:spPr bwMode="auto">
          <a:xfrm>
            <a:off x="4731332" y="752155"/>
            <a:ext cx="2160240" cy="720080"/>
          </a:xfrm>
          <a:prstGeom prst="wedgeRoundRectCallout">
            <a:avLst>
              <a:gd name="adj1" fmla="val -11550"/>
              <a:gd name="adj2" fmla="val 81336"/>
              <a:gd name="adj3" fmla="val 16667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sz="18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rPr>
              <a:t>Manage complexity for the user</a:t>
            </a:r>
          </a:p>
        </p:txBody>
      </p:sp>
      <p:sp>
        <p:nvSpPr>
          <p:cNvPr id="14" name="Rounded Rectangular Callout 13">
            <a:extLst>
              <a:ext uri="{FF2B5EF4-FFF2-40B4-BE49-F238E27FC236}">
                <a16:creationId xmlns:a16="http://schemas.microsoft.com/office/drawing/2014/main" id="{255FB0C4-BCE8-9030-97AE-182EDDB08D7E}"/>
              </a:ext>
            </a:extLst>
          </p:cNvPr>
          <p:cNvSpPr/>
          <p:nvPr/>
        </p:nvSpPr>
        <p:spPr bwMode="auto">
          <a:xfrm>
            <a:off x="7236296" y="2211710"/>
            <a:ext cx="1800200" cy="864096"/>
          </a:xfrm>
          <a:prstGeom prst="wedgeRoundRectCallout">
            <a:avLst>
              <a:gd name="adj1" fmla="val -48977"/>
              <a:gd name="adj2" fmla="val 72982"/>
              <a:gd name="adj3" fmla="val 16667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sz="18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rPr>
              <a:t>Create valuable</a:t>
            </a:r>
            <a:r>
              <a:rPr kumimoji="0" lang="en-CA" sz="1800" b="0" i="0" u="none" strike="noStrike" cap="none" normalizeH="0" dirty="0">
                <a:ln>
                  <a:noFill/>
                </a:ln>
                <a:solidFill>
                  <a:srgbClr val="FFFFFF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rPr>
              <a:t> data products</a:t>
            </a:r>
            <a:endParaRPr kumimoji="0" lang="en-CA" sz="1800" b="0" i="0" u="none" strike="noStrike" cap="none" normalizeH="0" baseline="0" dirty="0">
              <a:ln>
                <a:noFill/>
              </a:ln>
              <a:solidFill>
                <a:srgbClr val="FFFFFF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8275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56F1C57-A333-F46C-A3BD-A7D0F21CC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BI Data Lake Architecture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3CD20CDD-C7BB-629E-C3D9-4A6993618F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83206" y="1208088"/>
            <a:ext cx="5793488" cy="3235325"/>
          </a:xfrm>
          <a:prstGeom prst="rect">
            <a:avLst/>
          </a:prstGeom>
        </p:spPr>
      </p:pic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4C6AE9E8-C44E-A161-966E-50044E1CEB71}"/>
              </a:ext>
            </a:extLst>
          </p:cNvPr>
          <p:cNvSpPr/>
          <p:nvPr/>
        </p:nvSpPr>
        <p:spPr bwMode="auto">
          <a:xfrm>
            <a:off x="2771800" y="3363838"/>
            <a:ext cx="2160240" cy="792088"/>
          </a:xfrm>
          <a:prstGeom prst="wedgeRoundRectCallout">
            <a:avLst>
              <a:gd name="adj1" fmla="val -10065"/>
              <a:gd name="adj2" fmla="val -89295"/>
              <a:gd name="adj3" fmla="val 16667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sz="18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rPr>
              <a:t>Account for data velocity, volume and variety</a:t>
            </a:r>
          </a:p>
        </p:txBody>
      </p:sp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19E16549-103E-7E57-2D82-62AD9B139D3D}"/>
              </a:ext>
            </a:extLst>
          </p:cNvPr>
          <p:cNvSpPr/>
          <p:nvPr/>
        </p:nvSpPr>
        <p:spPr bwMode="auto">
          <a:xfrm>
            <a:off x="4355976" y="1097831"/>
            <a:ext cx="2160240" cy="792088"/>
          </a:xfrm>
          <a:prstGeom prst="wedgeRoundRectCallout">
            <a:avLst>
              <a:gd name="adj1" fmla="val -31601"/>
              <a:gd name="adj2" fmla="val 81842"/>
              <a:gd name="adj3" fmla="val 16667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sz="18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rPr>
              <a:t>Ensure shared understanding of data</a:t>
            </a:r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B56F77A7-F7B1-F07E-1B12-1351AD72A413}"/>
              </a:ext>
            </a:extLst>
          </p:cNvPr>
          <p:cNvSpPr/>
          <p:nvPr/>
        </p:nvSpPr>
        <p:spPr bwMode="auto">
          <a:xfrm>
            <a:off x="7236296" y="2211710"/>
            <a:ext cx="1800200" cy="864096"/>
          </a:xfrm>
          <a:prstGeom prst="wedgeRoundRectCallout">
            <a:avLst>
              <a:gd name="adj1" fmla="val -48977"/>
              <a:gd name="adj2" fmla="val 72982"/>
              <a:gd name="adj3" fmla="val 16667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sz="18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rPr>
              <a:t>Create valuable</a:t>
            </a:r>
            <a:r>
              <a:rPr kumimoji="0" lang="en-CA" sz="1800" b="0" i="0" u="none" strike="noStrike" cap="none" normalizeH="0" dirty="0">
                <a:ln>
                  <a:noFill/>
                </a:ln>
                <a:solidFill>
                  <a:srgbClr val="FFFFFF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rPr>
              <a:t> data products</a:t>
            </a:r>
            <a:endParaRPr kumimoji="0" lang="en-CA" sz="1800" b="0" i="0" u="none" strike="noStrike" cap="none" normalizeH="0" baseline="0" dirty="0">
              <a:ln>
                <a:noFill/>
              </a:ln>
              <a:solidFill>
                <a:srgbClr val="FFFFFF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3514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A92FC680-3799-0CD9-6DCA-6588CE2D5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544" y="638040"/>
            <a:ext cx="8496944" cy="514350"/>
          </a:xfrm>
        </p:spPr>
        <p:txBody>
          <a:bodyPr/>
          <a:lstStyle/>
          <a:p>
            <a:r>
              <a:rPr lang="en-US" dirty="0"/>
              <a:t>Daniel Chamberland-Tremblay, Ph. D.</a:t>
            </a:r>
          </a:p>
        </p:txBody>
      </p:sp>
      <p:pic>
        <p:nvPicPr>
          <p:cNvPr id="6" name="Picture 5" descr="A person on a stage&#10;&#10;Description automatically generated with medium confidence">
            <a:extLst>
              <a:ext uri="{FF2B5EF4-FFF2-40B4-BE49-F238E27FC236}">
                <a16:creationId xmlns:a16="http://schemas.microsoft.com/office/drawing/2014/main" id="{02D6B65E-C3C4-3F6E-B1FE-E4D1D8C86D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56" t="19155" r="58568" b="56970"/>
          <a:stretch/>
        </p:blipFill>
        <p:spPr>
          <a:xfrm>
            <a:off x="467544" y="1207717"/>
            <a:ext cx="8424614" cy="3236241"/>
          </a:xfrm>
          <a:prstGeom prst="rect">
            <a:avLst/>
          </a:prstGeom>
          <a:noFill/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38DD3E5-A8F2-EA12-820F-1DE69280E186}"/>
              </a:ext>
            </a:extLst>
          </p:cNvPr>
          <p:cNvSpPr txBox="1"/>
          <p:nvPr/>
        </p:nvSpPr>
        <p:spPr>
          <a:xfrm>
            <a:off x="755576" y="1563638"/>
            <a:ext cx="446449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CA" sz="1800" dirty="0">
                <a:solidFill>
                  <a:srgbClr val="FFFFFF"/>
                </a:solidFill>
              </a:rPr>
              <a:t>B. Sc. </a:t>
            </a:r>
            <a:r>
              <a:rPr lang="fr-CA" sz="1800" dirty="0" err="1">
                <a:solidFill>
                  <a:srgbClr val="FFFFFF"/>
                </a:solidFill>
              </a:rPr>
              <a:t>Biology</a:t>
            </a:r>
            <a:r>
              <a:rPr lang="fr-CA" sz="1800">
                <a:solidFill>
                  <a:srgbClr val="FFFFFF"/>
                </a:solidFill>
              </a:rPr>
              <a:t>, </a:t>
            </a:r>
            <a:r>
              <a:rPr lang="fr-CA" sz="1800" err="1">
                <a:solidFill>
                  <a:srgbClr val="FFFFFF"/>
                </a:solidFill>
              </a:rPr>
              <a:t>Mcgill</a:t>
            </a:r>
            <a:r>
              <a:rPr lang="fr-CA" sz="1800">
                <a:solidFill>
                  <a:srgbClr val="FFFFFF"/>
                </a:solidFill>
              </a:rPr>
              <a:t> U.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CA" sz="1800">
                <a:solidFill>
                  <a:srgbClr val="FFFFFF"/>
                </a:solidFill>
              </a:rPr>
              <a:t>M. Sc. </a:t>
            </a:r>
            <a:r>
              <a:rPr lang="fr-CA" sz="1800" err="1">
                <a:solidFill>
                  <a:srgbClr val="FFFFFF"/>
                </a:solidFill>
              </a:rPr>
              <a:t>Geomatics</a:t>
            </a:r>
            <a:r>
              <a:rPr lang="fr-CA" sz="1800">
                <a:solidFill>
                  <a:srgbClr val="FFFFFF"/>
                </a:solidFill>
              </a:rPr>
              <a:t>, U. Laval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CA" sz="1800">
                <a:solidFill>
                  <a:srgbClr val="FFFFFF"/>
                </a:solidFill>
              </a:rPr>
              <a:t>Ph. D. Computer Science, UdeS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CA" sz="1800">
              <a:solidFill>
                <a:srgbClr val="FFFFFF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CA" sz="1800">
                <a:solidFill>
                  <a:srgbClr val="FFFFFF"/>
                </a:solidFill>
              </a:rPr>
              <a:t>Prof. MIS/BI at </a:t>
            </a:r>
            <a:br>
              <a:rPr lang="fr-CA" sz="1800">
                <a:solidFill>
                  <a:srgbClr val="FFFFFF"/>
                </a:solidFill>
              </a:rPr>
            </a:br>
            <a:r>
              <a:rPr lang="fr-CA" sz="1800">
                <a:solidFill>
                  <a:srgbClr val="FFFFFF"/>
                </a:solidFill>
              </a:rPr>
              <a:t>École de Gestion, UdeS</a:t>
            </a:r>
          </a:p>
          <a:p>
            <a:endParaRPr lang="fr-CA" sz="18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42516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E040469-4F31-98FD-BCF1-1AA576F223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46365" y="1208088"/>
            <a:ext cx="6267170" cy="3235325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B56F1C57-A333-F46C-A3BD-A7D0F21CC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 </a:t>
            </a:r>
            <a:r>
              <a:rPr lang="en-CA" dirty="0" err="1"/>
              <a:t>TEchnology</a:t>
            </a:r>
            <a:r>
              <a:rPr lang="en-CA" dirty="0"/>
              <a:t> Architecture to avoid</a:t>
            </a:r>
          </a:p>
        </p:txBody>
      </p:sp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4C6AE9E8-C44E-A161-966E-50044E1CEB71}"/>
              </a:ext>
            </a:extLst>
          </p:cNvPr>
          <p:cNvSpPr/>
          <p:nvPr/>
        </p:nvSpPr>
        <p:spPr bwMode="auto">
          <a:xfrm>
            <a:off x="1907704" y="3935412"/>
            <a:ext cx="2160240" cy="792088"/>
          </a:xfrm>
          <a:prstGeom prst="wedgeRoundRectCallout">
            <a:avLst>
              <a:gd name="adj1" fmla="val -10065"/>
              <a:gd name="adj2" fmla="val -89295"/>
              <a:gd name="adj3" fmla="val 16667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sz="18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rPr>
              <a:t>Avoid data silos</a:t>
            </a:r>
          </a:p>
        </p:txBody>
      </p:sp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19E16549-103E-7E57-2D82-62AD9B139D3D}"/>
              </a:ext>
            </a:extLst>
          </p:cNvPr>
          <p:cNvSpPr/>
          <p:nvPr/>
        </p:nvSpPr>
        <p:spPr bwMode="auto">
          <a:xfrm>
            <a:off x="3599830" y="2024629"/>
            <a:ext cx="2160240" cy="792088"/>
          </a:xfrm>
          <a:prstGeom prst="wedgeRoundRectCallout">
            <a:avLst>
              <a:gd name="adj1" fmla="val 7386"/>
              <a:gd name="adj2" fmla="val -80181"/>
              <a:gd name="adj3" fmla="val 16667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sz="18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rPr>
              <a:t>Avoid uncleaned data</a:t>
            </a:r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B56F77A7-F7B1-F07E-1B12-1351AD72A413}"/>
              </a:ext>
            </a:extLst>
          </p:cNvPr>
          <p:cNvSpPr/>
          <p:nvPr/>
        </p:nvSpPr>
        <p:spPr bwMode="auto">
          <a:xfrm>
            <a:off x="6804248" y="1923678"/>
            <a:ext cx="2160240" cy="1046117"/>
          </a:xfrm>
          <a:prstGeom prst="wedgeRoundRectCallout">
            <a:avLst>
              <a:gd name="adj1" fmla="val -48977"/>
              <a:gd name="adj2" fmla="val 72982"/>
              <a:gd name="adj3" fmla="val 16667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sz="18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rPr>
              <a:t>Avoid mixing data preparation and</a:t>
            </a:r>
            <a:r>
              <a:rPr kumimoji="0" lang="en-CA" sz="1800" b="0" i="0" u="none" strike="noStrike" cap="none" normalizeH="0" dirty="0">
                <a:ln>
                  <a:noFill/>
                </a:ln>
                <a:solidFill>
                  <a:srgbClr val="FFFFFF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rPr>
              <a:t> visualization</a:t>
            </a:r>
            <a:endParaRPr kumimoji="0" lang="en-CA" sz="1800" b="0" i="0" u="none" strike="noStrike" cap="none" normalizeH="0" baseline="0" dirty="0">
              <a:ln>
                <a:noFill/>
              </a:ln>
              <a:solidFill>
                <a:srgbClr val="FFFFFF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2625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474880-7972-782B-BF02-72B50E2C1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Takeaways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E9B6FC-6835-85EB-2080-97938C1ACB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dirty="0"/>
              <a:t>Each layer in a data architecture has a functional purpose that has to be accounted for in the creation of data products</a:t>
            </a:r>
          </a:p>
          <a:p>
            <a:r>
              <a:rPr lang="en-CA" dirty="0"/>
              <a:t>A layer can be physical (ex. database) or conceptual (ex. a script), but it must be devoted to its purpose (no mixing)</a:t>
            </a:r>
          </a:p>
          <a:p>
            <a:r>
              <a:rPr lang="en-CA" dirty="0"/>
              <a:t>Data models matter (ex. traceability, performance)</a:t>
            </a:r>
          </a:p>
          <a:p>
            <a:r>
              <a:rPr lang="en-CA" dirty="0"/>
              <a:t>The larger the project, the more physical the architecture</a:t>
            </a:r>
          </a:p>
          <a:p>
            <a:r>
              <a:rPr lang="en-CA" dirty="0"/>
              <a:t>The larger the project, the more formal a layer becomes (ex. documentation, management processes, data steward)</a:t>
            </a:r>
          </a:p>
          <a:p>
            <a:r>
              <a:rPr lang="en-CA" dirty="0"/>
              <a:t>A proof-of-concept should NOT be implemented in production</a:t>
            </a:r>
          </a:p>
        </p:txBody>
      </p:sp>
    </p:spTree>
    <p:extLst>
      <p:ext uri="{BB962C8B-B14F-4D97-AF65-F5344CB8AC3E}">
        <p14:creationId xmlns:p14="http://schemas.microsoft.com/office/powerpoint/2010/main" val="32013579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EFF3C7B-4C64-954D-945B-CB6E45BC846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dirty="0"/>
              <a:t>BI AS a process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6C91777-44C8-884A-8B64-96FE12A382F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6596089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6E6E956-CE30-B0AC-C0DB-1C8ADB76C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Creating a data product is an iterative process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624DD05-53E6-4C76-BE87-E14E10A5D5D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7427" y="1152390"/>
            <a:ext cx="6409145" cy="3883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4CF954F-2600-93EA-E93C-5CC128E19EE7}"/>
              </a:ext>
            </a:extLst>
          </p:cNvPr>
          <p:cNvSpPr txBox="1"/>
          <p:nvPr/>
        </p:nvSpPr>
        <p:spPr>
          <a:xfrm>
            <a:off x="5224875" y="4803998"/>
            <a:ext cx="25843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000" dirty="0"/>
              <a:t>Source: http://mike2.openmethodology.org</a:t>
            </a:r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3C4DC3E7-7D59-39B4-A822-E7D18C1A7196}"/>
              </a:ext>
            </a:extLst>
          </p:cNvPr>
          <p:cNvSpPr/>
          <p:nvPr/>
        </p:nvSpPr>
        <p:spPr bwMode="auto">
          <a:xfrm>
            <a:off x="6660232" y="1923678"/>
            <a:ext cx="2106393" cy="1008112"/>
          </a:xfrm>
          <a:prstGeom prst="wedgeRoundRectCallout">
            <a:avLst>
              <a:gd name="adj1" fmla="val -40262"/>
              <a:gd name="adj2" fmla="val 79208"/>
              <a:gd name="adj3" fmla="val 16667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sz="18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rPr>
              <a:t>Allow for agility</a:t>
            </a:r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453DE398-8D87-04B0-5A5F-FECA0257BC5C}"/>
              </a:ext>
            </a:extLst>
          </p:cNvPr>
          <p:cNvSpPr/>
          <p:nvPr/>
        </p:nvSpPr>
        <p:spPr bwMode="auto">
          <a:xfrm>
            <a:off x="1403648" y="3697878"/>
            <a:ext cx="2106393" cy="586464"/>
          </a:xfrm>
          <a:prstGeom prst="wedgeRoundRectCallout">
            <a:avLst>
              <a:gd name="adj1" fmla="val 34374"/>
              <a:gd name="adj2" fmla="val -80717"/>
              <a:gd name="adj3" fmla="val 16667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sz="18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rPr>
              <a:t>What is readily possible</a:t>
            </a:r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BC8D8C5E-8606-CFFE-1807-A70EA0E07DFE}"/>
              </a:ext>
            </a:extLst>
          </p:cNvPr>
          <p:cNvSpPr/>
          <p:nvPr/>
        </p:nvSpPr>
        <p:spPr bwMode="auto">
          <a:xfrm>
            <a:off x="3458482" y="1427393"/>
            <a:ext cx="2106393" cy="1008112"/>
          </a:xfrm>
          <a:prstGeom prst="wedgeRoundRectCallout">
            <a:avLst>
              <a:gd name="adj1" fmla="val -1040"/>
              <a:gd name="adj2" fmla="val 103874"/>
              <a:gd name="adj3" fmla="val 16667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sz="18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rPr>
              <a:t>Gap analysis and project planning</a:t>
            </a:r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EAC81FBB-1FBC-BCDE-13D1-437995AE0BD1}"/>
              </a:ext>
            </a:extLst>
          </p:cNvPr>
          <p:cNvSpPr/>
          <p:nvPr/>
        </p:nvSpPr>
        <p:spPr bwMode="auto">
          <a:xfrm>
            <a:off x="6314292" y="3825599"/>
            <a:ext cx="2106393" cy="1008112"/>
          </a:xfrm>
          <a:prstGeom prst="wedgeRoundRectCallout">
            <a:avLst>
              <a:gd name="adj1" fmla="val -70726"/>
              <a:gd name="adj2" fmla="val 29081"/>
              <a:gd name="adj3" fmla="val 16667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sz="18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rPr>
              <a:t>Make sure</a:t>
            </a:r>
            <a:r>
              <a:rPr kumimoji="0" lang="en-CA" sz="1800" b="0" i="0" u="none" strike="noStrike" cap="none" normalizeH="0" dirty="0">
                <a:ln>
                  <a:noFill/>
                </a:ln>
                <a:solidFill>
                  <a:srgbClr val="FFFFFF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kumimoji="0" lang="en-CA" sz="18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rPr>
              <a:t>your data product</a:t>
            </a:r>
            <a:r>
              <a:rPr kumimoji="0" lang="en-CA" sz="1800" b="0" i="0" u="none" strike="noStrike" cap="none" normalizeH="0" dirty="0">
                <a:ln>
                  <a:noFill/>
                </a:ln>
                <a:solidFill>
                  <a:srgbClr val="FFFFFF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rPr>
              <a:t> outlives the project</a:t>
            </a:r>
            <a:endParaRPr kumimoji="0" lang="en-CA" sz="1800" b="0" i="0" u="none" strike="noStrike" cap="none" normalizeH="0" baseline="0" dirty="0">
              <a:ln>
                <a:noFill/>
              </a:ln>
              <a:solidFill>
                <a:srgbClr val="FFFFFF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6890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EAF2332-0657-BA92-1DCA-904DED4D49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5557"/>
          <a:stretch/>
        </p:blipFill>
        <p:spPr>
          <a:xfrm>
            <a:off x="1046429" y="638997"/>
            <a:ext cx="7051141" cy="438198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0EF9D30-1D90-C06D-2FC3-4CC16221300C}"/>
              </a:ext>
            </a:extLst>
          </p:cNvPr>
          <p:cNvSpPr txBox="1"/>
          <p:nvPr/>
        </p:nvSpPr>
        <p:spPr>
          <a:xfrm>
            <a:off x="6738320" y="4888101"/>
            <a:ext cx="13452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000" dirty="0"/>
              <a:t>Source: Wong, 2010</a:t>
            </a:r>
          </a:p>
        </p:txBody>
      </p:sp>
      <p:sp>
        <p:nvSpPr>
          <p:cNvPr id="6" name="Explosion 2 5">
            <a:extLst>
              <a:ext uri="{FF2B5EF4-FFF2-40B4-BE49-F238E27FC236}">
                <a16:creationId xmlns:a16="http://schemas.microsoft.com/office/drawing/2014/main" id="{2527E055-2304-2ECA-4029-D5918A807411}"/>
              </a:ext>
            </a:extLst>
          </p:cNvPr>
          <p:cNvSpPr/>
          <p:nvPr/>
        </p:nvSpPr>
        <p:spPr bwMode="auto">
          <a:xfrm>
            <a:off x="2339752" y="2715766"/>
            <a:ext cx="864096" cy="504056"/>
          </a:xfrm>
          <a:prstGeom prst="irregularSeal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sz="10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rPr>
              <a:t>Iteration 1</a:t>
            </a:r>
          </a:p>
        </p:txBody>
      </p:sp>
      <p:sp>
        <p:nvSpPr>
          <p:cNvPr id="7" name="Explosion 2 6">
            <a:extLst>
              <a:ext uri="{FF2B5EF4-FFF2-40B4-BE49-F238E27FC236}">
                <a16:creationId xmlns:a16="http://schemas.microsoft.com/office/drawing/2014/main" id="{61BE7340-DDC5-39A4-05E5-1B13CC2E3058}"/>
              </a:ext>
            </a:extLst>
          </p:cNvPr>
          <p:cNvSpPr/>
          <p:nvPr/>
        </p:nvSpPr>
        <p:spPr bwMode="auto">
          <a:xfrm>
            <a:off x="5076058" y="2715766"/>
            <a:ext cx="864096" cy="504056"/>
          </a:xfrm>
          <a:prstGeom prst="irregularSeal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sz="10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rPr>
              <a:t>Iteration 2</a:t>
            </a:r>
          </a:p>
        </p:txBody>
      </p:sp>
      <p:sp>
        <p:nvSpPr>
          <p:cNvPr id="8" name="Explosion 2 7">
            <a:extLst>
              <a:ext uri="{FF2B5EF4-FFF2-40B4-BE49-F238E27FC236}">
                <a16:creationId xmlns:a16="http://schemas.microsoft.com/office/drawing/2014/main" id="{F1A1B2AE-6A91-F378-EFFB-358789BD8A4F}"/>
              </a:ext>
            </a:extLst>
          </p:cNvPr>
          <p:cNvSpPr/>
          <p:nvPr/>
        </p:nvSpPr>
        <p:spPr bwMode="auto">
          <a:xfrm>
            <a:off x="5936887" y="1275606"/>
            <a:ext cx="864096" cy="504056"/>
          </a:xfrm>
          <a:prstGeom prst="irregularSeal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sz="10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rPr>
              <a:t>Iteration 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EE3191C-1536-55F8-9B4B-BE78DAAA7E8F}"/>
              </a:ext>
            </a:extLst>
          </p:cNvPr>
          <p:cNvSpPr txBox="1"/>
          <p:nvPr/>
        </p:nvSpPr>
        <p:spPr>
          <a:xfrm rot="-5400000">
            <a:off x="-752303" y="2736676"/>
            <a:ext cx="23756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Example</a:t>
            </a:r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9670CEFD-06BA-18E0-0B40-D114BBA4ECF1}"/>
              </a:ext>
            </a:extLst>
          </p:cNvPr>
          <p:cNvSpPr/>
          <p:nvPr/>
        </p:nvSpPr>
        <p:spPr bwMode="auto">
          <a:xfrm>
            <a:off x="6767736" y="2808695"/>
            <a:ext cx="2376264" cy="974690"/>
          </a:xfrm>
          <a:prstGeom prst="wedgeRoundRectCallout">
            <a:avLst>
              <a:gd name="adj1" fmla="val -29272"/>
              <a:gd name="adj2" fmla="val 66351"/>
              <a:gd name="adj3" fmla="val 16667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sz="18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rPr>
              <a:t>Remember that people ask for what they know</a:t>
            </a:r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D1D52BF6-F57B-B63B-3AFD-8EFA9452C61F}"/>
              </a:ext>
            </a:extLst>
          </p:cNvPr>
          <p:cNvSpPr/>
          <p:nvPr/>
        </p:nvSpPr>
        <p:spPr bwMode="auto">
          <a:xfrm>
            <a:off x="3560622" y="122521"/>
            <a:ext cx="2451537" cy="974690"/>
          </a:xfrm>
          <a:prstGeom prst="wedgeRoundRectCallout">
            <a:avLst>
              <a:gd name="adj1" fmla="val 91459"/>
              <a:gd name="adj2" fmla="val 42486"/>
              <a:gd name="adj3" fmla="val 16667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sz="18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rPr>
              <a:t>Digital literacy may play a role in choosing the right data product</a:t>
            </a:r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3A975276-54ED-157E-5442-CAF899D4F444}"/>
              </a:ext>
            </a:extLst>
          </p:cNvPr>
          <p:cNvSpPr/>
          <p:nvPr/>
        </p:nvSpPr>
        <p:spPr bwMode="auto">
          <a:xfrm>
            <a:off x="204711" y="1542003"/>
            <a:ext cx="2451537" cy="974690"/>
          </a:xfrm>
          <a:prstGeom prst="wedgeRoundRectCallout">
            <a:avLst>
              <a:gd name="adj1" fmla="val 36165"/>
              <a:gd name="adj2" fmla="val 73758"/>
              <a:gd name="adj3" fmla="val 16667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sz="18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rPr>
              <a:t>Iteration may also be a way to drive change</a:t>
            </a:r>
          </a:p>
        </p:txBody>
      </p:sp>
    </p:spTree>
    <p:extLst>
      <p:ext uri="{BB962C8B-B14F-4D97-AF65-F5344CB8AC3E}">
        <p14:creationId xmlns:p14="http://schemas.microsoft.com/office/powerpoint/2010/main" val="2406895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0" grpId="0" animBg="1"/>
      <p:bldP spid="11" grpId="0" animBg="1"/>
      <p:bldP spid="1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EFF3C7B-4C64-954D-945B-CB6E45BC846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dirty="0"/>
              <a:t>Exercise 2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6C91777-44C8-884A-8B64-96FE12A382F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763343" y="1707654"/>
            <a:ext cx="5184596" cy="2403100"/>
          </a:xfrm>
        </p:spPr>
        <p:txBody>
          <a:bodyPr/>
          <a:lstStyle/>
          <a:p>
            <a:r>
              <a:rPr lang="en-CA" dirty="0"/>
              <a:t>Assess the strategic blueprint of your client, by expanding on the following questions: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Why is a data product required?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Who is in charge of managing the project at your client’s?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What are the essential features of your data product? What are the nice-to-have? According to whom?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What are the planned iterations?</a:t>
            </a:r>
          </a:p>
        </p:txBody>
      </p:sp>
    </p:spTree>
    <p:extLst>
      <p:ext uri="{BB962C8B-B14F-4D97-AF65-F5344CB8AC3E}">
        <p14:creationId xmlns:p14="http://schemas.microsoft.com/office/powerpoint/2010/main" val="23584080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90D1CA3-6751-8087-8E00-1DB1394F1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On choosing measures and KPI</a:t>
            </a:r>
            <a:r>
              <a:rPr lang="en-CA" cap="none" dirty="0"/>
              <a:t>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AEF7399-62F9-A7E3-723A-624659C0B8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sz="1800" dirty="0"/>
              <a:t>A good measure…</a:t>
            </a:r>
          </a:p>
          <a:p>
            <a:pPr lvl="1"/>
            <a:r>
              <a:rPr lang="en-CA" sz="1800" dirty="0"/>
              <a:t>Fulfills a clear and important (business) requirement</a:t>
            </a:r>
          </a:p>
          <a:p>
            <a:pPr lvl="1"/>
            <a:r>
              <a:rPr lang="en-CA" sz="1800" dirty="0"/>
              <a:t>Offers a space for action</a:t>
            </a:r>
          </a:p>
          <a:p>
            <a:pPr lvl="1"/>
            <a:r>
              <a:rPr lang="en-CA" sz="1800" dirty="0"/>
              <a:t>Communicates organizational priorities</a:t>
            </a:r>
          </a:p>
          <a:p>
            <a:pPr lvl="1"/>
            <a:r>
              <a:rPr lang="en-CA" sz="1800" dirty="0"/>
              <a:t>Drives activities</a:t>
            </a:r>
          </a:p>
          <a:p>
            <a:pPr lvl="1"/>
            <a:r>
              <a:rPr lang="en-CA" sz="1800" dirty="0"/>
              <a:t>Supports communication and collaboration</a:t>
            </a:r>
          </a:p>
          <a:p>
            <a:pPr lvl="1"/>
            <a:r>
              <a:rPr lang="en-CA" sz="1800" dirty="0"/>
              <a:t>Is understood and shared by most people</a:t>
            </a:r>
          </a:p>
          <a:p>
            <a:pPr lvl="1"/>
            <a:r>
              <a:rPr lang="en-CA" sz="1800" dirty="0"/>
              <a:t>Can be trusted</a:t>
            </a:r>
          </a:p>
          <a:p>
            <a:endParaRPr lang="en-CA" sz="1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751512B-8329-5C89-B1E0-2B01650E27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1700" y="3935783"/>
            <a:ext cx="5400600" cy="1045874"/>
          </a:xfrm>
          <a:prstGeom prst="rect">
            <a:avLst/>
          </a:prstGeom>
        </p:spPr>
      </p:pic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F6D88093-0F37-B49D-FCAF-F7B2550B0061}"/>
              </a:ext>
            </a:extLst>
          </p:cNvPr>
          <p:cNvSpPr/>
          <p:nvPr/>
        </p:nvSpPr>
        <p:spPr bwMode="auto">
          <a:xfrm>
            <a:off x="6156176" y="2715766"/>
            <a:ext cx="2376264" cy="974690"/>
          </a:xfrm>
          <a:prstGeom prst="wedgeRoundRectCallout">
            <a:avLst>
              <a:gd name="adj1" fmla="val -29272"/>
              <a:gd name="adj2" fmla="val 66351"/>
              <a:gd name="adj3" fmla="val 16667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sz="18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rPr>
              <a:t>A KPI is a measure with a target</a:t>
            </a:r>
          </a:p>
        </p:txBody>
      </p:sp>
    </p:spTree>
    <p:extLst>
      <p:ext uri="{BB962C8B-B14F-4D97-AF65-F5344CB8AC3E}">
        <p14:creationId xmlns:p14="http://schemas.microsoft.com/office/powerpoint/2010/main" val="1186540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90D1CA3-6751-8087-8E00-1DB1394F1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On choosing measures and KPI</a:t>
            </a:r>
            <a:r>
              <a:rPr lang="en-CA" cap="none" dirty="0"/>
              <a:t>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AEF7399-62F9-A7E3-723A-624659C0B8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sz="1800" dirty="0"/>
              <a:t>A measure can be…</a:t>
            </a:r>
          </a:p>
          <a:p>
            <a:pPr lvl="1"/>
            <a:r>
              <a:rPr lang="en-CA" sz="1800" dirty="0"/>
              <a:t>Simple</a:t>
            </a:r>
          </a:p>
          <a:p>
            <a:pPr lvl="2"/>
            <a:r>
              <a:rPr lang="en-CA" sz="1500" dirty="0"/>
              <a:t>Nb. litters of water used per household in a year</a:t>
            </a:r>
          </a:p>
          <a:p>
            <a:pPr lvl="2"/>
            <a:r>
              <a:rPr lang="en-CA" sz="1500" dirty="0"/>
              <a:t>Nb. of hectares regenerated by year</a:t>
            </a:r>
          </a:p>
          <a:p>
            <a:pPr lvl="2"/>
            <a:r>
              <a:rPr lang="en-CA" sz="1500" dirty="0"/>
              <a:t>Nb. of kilometers travelled by truck as compared to train for a certain product in a month</a:t>
            </a:r>
          </a:p>
          <a:p>
            <a:pPr lvl="1"/>
            <a:r>
              <a:rPr lang="en-CA" sz="1800" dirty="0"/>
              <a:t>Composite</a:t>
            </a:r>
          </a:p>
          <a:p>
            <a:pPr lvl="2"/>
            <a:r>
              <a:rPr lang="en-CA" sz="1500" dirty="0"/>
              <a:t>Ecological footprint of an individual</a:t>
            </a:r>
          </a:p>
          <a:p>
            <a:pPr lvl="2"/>
            <a:r>
              <a:rPr lang="en-CA" sz="1500" dirty="0"/>
              <a:t>Sustainable development score of a corporation</a:t>
            </a:r>
          </a:p>
          <a:p>
            <a:pPr lvl="2"/>
            <a:r>
              <a:rPr lang="en-CA" sz="1500" dirty="0"/>
              <a:t>Corruption index of a country </a:t>
            </a:r>
          </a:p>
        </p:txBody>
      </p:sp>
    </p:spTree>
    <p:extLst>
      <p:ext uri="{BB962C8B-B14F-4D97-AF65-F5344CB8AC3E}">
        <p14:creationId xmlns:p14="http://schemas.microsoft.com/office/powerpoint/2010/main" val="16105012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90D1CA3-6751-8087-8E00-1DB1394F1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On choosing measures and KPI</a:t>
            </a:r>
            <a:r>
              <a:rPr lang="en-CA" cap="none" dirty="0"/>
              <a:t>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AEF7399-62F9-A7E3-723A-624659C0B8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sz="1800" dirty="0"/>
              <a:t>A measure can be…</a:t>
            </a:r>
          </a:p>
          <a:p>
            <a:pPr lvl="1"/>
            <a:r>
              <a:rPr lang="en-CA" sz="1800" dirty="0"/>
              <a:t>Leading</a:t>
            </a:r>
          </a:p>
          <a:p>
            <a:pPr lvl="2"/>
            <a:r>
              <a:rPr lang="en-CA" sz="1500" dirty="0"/>
              <a:t>Tons of CO2 produced to date this year</a:t>
            </a:r>
          </a:p>
          <a:p>
            <a:pPr lvl="2"/>
            <a:r>
              <a:rPr lang="en-CA" sz="1500" dirty="0"/>
              <a:t>Nb. of hectares regenerated to date compared to this year target</a:t>
            </a:r>
          </a:p>
          <a:p>
            <a:pPr lvl="2"/>
            <a:r>
              <a:rPr lang="en-CA" sz="1500" dirty="0"/>
              <a:t>Nb. of affiliations to a governmental energy program as of now compared to the target</a:t>
            </a:r>
          </a:p>
          <a:p>
            <a:pPr lvl="1"/>
            <a:r>
              <a:rPr lang="en-CA" sz="1800" dirty="0"/>
              <a:t>Lagging</a:t>
            </a:r>
          </a:p>
          <a:p>
            <a:pPr lvl="2"/>
            <a:r>
              <a:rPr lang="en-CA" sz="1500" dirty="0"/>
              <a:t>Sq. kilometers of Amazonian deforestation last year</a:t>
            </a:r>
          </a:p>
          <a:p>
            <a:pPr lvl="2"/>
            <a:r>
              <a:rPr lang="en-CA" sz="1500" dirty="0"/>
              <a:t>Nb. of people without a residence on July 1st as compared to the previous year</a:t>
            </a:r>
          </a:p>
          <a:p>
            <a:pPr lvl="2"/>
            <a:r>
              <a:rPr lang="en-CA" sz="1500" dirty="0"/>
              <a:t>Nb. of GHG tons reduction as compared to the previous five years</a:t>
            </a:r>
          </a:p>
        </p:txBody>
      </p:sp>
    </p:spTree>
    <p:extLst>
      <p:ext uri="{BB962C8B-B14F-4D97-AF65-F5344CB8AC3E}">
        <p14:creationId xmlns:p14="http://schemas.microsoft.com/office/powerpoint/2010/main" val="12844662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EFF3C7B-4C64-954D-945B-CB6E45BC846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dirty="0"/>
              <a:t>Exercise 3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6C91777-44C8-884A-8B64-96FE12A382F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763343" y="1707654"/>
            <a:ext cx="5184596" cy="2403100"/>
          </a:xfrm>
        </p:spPr>
        <p:txBody>
          <a:bodyPr>
            <a:normAutofit fontScale="92500" lnSpcReduction="20000"/>
          </a:bodyPr>
          <a:lstStyle/>
          <a:p>
            <a:r>
              <a:rPr lang="en-CA" dirty="0"/>
              <a:t>From data to measures: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What are the measures or KPIs you plan to include in your data product?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Are they simple or composite measures?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Are they leading or lagging measures?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Are they measures or KPIs? How is the target decided?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Can you suggest improved measures or KPIs? If not, what data would you need to implement an improved version of your measures?</a:t>
            </a:r>
          </a:p>
        </p:txBody>
      </p:sp>
    </p:spTree>
    <p:extLst>
      <p:ext uri="{BB962C8B-B14F-4D97-AF65-F5344CB8AC3E}">
        <p14:creationId xmlns:p14="http://schemas.microsoft.com/office/powerpoint/2010/main" val="595817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4F11B39-9100-3D4D-83CE-391950BC50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47864" y="2260800"/>
            <a:ext cx="5796135" cy="64807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none" lIns="0" tIns="0" rIns="0" bIns="0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defRPr/>
            </a:pPr>
            <a:endParaRPr lang="fr-FR" altLang="fr-FR">
              <a:solidFill>
                <a:srgbClr val="000000"/>
              </a:solidFill>
            </a:endParaRPr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C1F08CCB-D26D-6740-A0B7-733E514E279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/>
              <a:t>Facts matter…</a:t>
            </a:r>
          </a:p>
        </p:txBody>
      </p:sp>
    </p:spTree>
    <p:extLst>
      <p:ext uri="{BB962C8B-B14F-4D97-AF65-F5344CB8AC3E}">
        <p14:creationId xmlns:p14="http://schemas.microsoft.com/office/powerpoint/2010/main" val="38413072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101F550-A6CC-EE41-12C6-5112C3527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Takeaways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340CF12-C9C4-9138-B35E-C4313863CB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Data product development should be user-centered</a:t>
            </a:r>
          </a:p>
          <a:p>
            <a:r>
              <a:rPr lang="en-CA" dirty="0"/>
              <a:t>Data product development is a highly iterative process</a:t>
            </a:r>
          </a:p>
          <a:p>
            <a:r>
              <a:rPr lang="en-CA" dirty="0"/>
              <a:t>To be a success, the data product should be central to the activities of the organization</a:t>
            </a:r>
          </a:p>
          <a:p>
            <a:r>
              <a:rPr lang="en-CA" dirty="0"/>
              <a:t>What is dreamt of, may not be readily possible. The organization must then evolve to make it possible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8531874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EFF3C7B-4C64-954D-945B-CB6E45BC846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dirty="0"/>
              <a:t>BI AS a culture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6C91777-44C8-884A-8B64-96FE12A382F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5304524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06F26CD-E24E-9E9A-FEF8-A8108BC458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544" y="699542"/>
            <a:ext cx="8496944" cy="514350"/>
          </a:xfrm>
        </p:spPr>
        <p:txBody>
          <a:bodyPr/>
          <a:lstStyle/>
          <a:p>
            <a:r>
              <a:rPr lang="en-CA" dirty="0"/>
              <a:t>There are many Reasons to give access TO DATA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9536D21-7A5F-188D-6915-8D683CF7DB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544" y="1269219"/>
            <a:ext cx="8424614" cy="3236241"/>
          </a:xfrm>
        </p:spPr>
        <p:txBody>
          <a:bodyPr>
            <a:normAutofit fontScale="92500"/>
          </a:bodyPr>
          <a:lstStyle/>
          <a:p>
            <a:r>
              <a:rPr lang="en-CA" dirty="0"/>
              <a:t>Offer to end users a trust-worthy, useful, value-added, centralized, normalized and integration data product</a:t>
            </a:r>
          </a:p>
          <a:p>
            <a:r>
              <a:rPr lang="en-CA" dirty="0"/>
              <a:t>Provide simple, yet powerful, reporting abilities</a:t>
            </a:r>
          </a:p>
          <a:p>
            <a:r>
              <a:rPr lang="en-CA" dirty="0"/>
              <a:t>Increase end user independence and autonomy (self-service)</a:t>
            </a:r>
          </a:p>
          <a:p>
            <a:r>
              <a:rPr lang="en-CA" dirty="0"/>
              <a:t>Democratize data access</a:t>
            </a:r>
          </a:p>
          <a:p>
            <a:r>
              <a:rPr lang="en-CA" dirty="0"/>
              <a:t>Simplify data access</a:t>
            </a:r>
          </a:p>
          <a:p>
            <a:r>
              <a:rPr lang="en-CA" dirty="0"/>
              <a:t>Optimize the analytical cycle</a:t>
            </a:r>
          </a:p>
        </p:txBody>
      </p:sp>
    </p:spTree>
    <p:extLst>
      <p:ext uri="{BB962C8B-B14F-4D97-AF65-F5344CB8AC3E}">
        <p14:creationId xmlns:p14="http://schemas.microsoft.com/office/powerpoint/2010/main" val="15548492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06F26CD-E24E-9E9A-FEF8-A8108BC458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544" y="699542"/>
            <a:ext cx="8496944" cy="514350"/>
          </a:xfrm>
        </p:spPr>
        <p:txBody>
          <a:bodyPr/>
          <a:lstStyle/>
          <a:p>
            <a:r>
              <a:rPr lang="en-CA" dirty="0"/>
              <a:t>Beware OF the Changing balance of Power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9536D21-7A5F-188D-6915-8D683CF7DB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03848" y="1269219"/>
            <a:ext cx="5688310" cy="3236241"/>
          </a:xfrm>
        </p:spPr>
        <p:txBody>
          <a:bodyPr/>
          <a:lstStyle/>
          <a:p>
            <a:r>
              <a:rPr lang="en-CA" dirty="0"/>
              <a:t>An initiative to open up data access, just as any organizational change, must be actively managed</a:t>
            </a:r>
          </a:p>
          <a:p>
            <a:pPr lvl="1"/>
            <a:r>
              <a:rPr lang="en-CA" dirty="0"/>
              <a:t>It brings visibility to situations and people</a:t>
            </a:r>
          </a:p>
          <a:p>
            <a:pPr lvl="1"/>
            <a:r>
              <a:rPr lang="en-CA" dirty="0"/>
              <a:t>It offers detailed information on specific situations</a:t>
            </a:r>
          </a:p>
          <a:p>
            <a:pPr lvl="1"/>
            <a:r>
              <a:rPr lang="en-CA" dirty="0"/>
              <a:t>It forces adaptation and change</a:t>
            </a:r>
          </a:p>
        </p:txBody>
      </p:sp>
      <p:pic>
        <p:nvPicPr>
          <p:cNvPr id="4098" name="Picture 2" descr="Beware Vector Art Stock Images | Depositphotos">
            <a:extLst>
              <a:ext uri="{FF2B5EF4-FFF2-40B4-BE49-F238E27FC236}">
                <a16:creationId xmlns:a16="http://schemas.microsoft.com/office/drawing/2014/main" id="{0338E470-2702-C9C5-B85E-4BE928211B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322" y="1625140"/>
            <a:ext cx="2484761" cy="2211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81279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06F26CD-E24E-9E9A-FEF8-A8108BC458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obstacles and issues to BI implementation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9536D21-7A5F-188D-6915-8D683CF7DB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CA" dirty="0"/>
              <a:t>Digital culture and corporate support</a:t>
            </a:r>
          </a:p>
          <a:p>
            <a:r>
              <a:rPr lang="en-CA" dirty="0"/>
              <a:t>Digital literacy</a:t>
            </a:r>
          </a:p>
          <a:p>
            <a:r>
              <a:rPr lang="en-CA" dirty="0"/>
              <a:t>Multiplicity of perspectives (ex. science, politics, business)</a:t>
            </a:r>
          </a:p>
          <a:p>
            <a:r>
              <a:rPr lang="en-CA" dirty="0"/>
              <a:t>Refereeing in decision</a:t>
            </a:r>
          </a:p>
          <a:p>
            <a:r>
              <a:rPr lang="en-CA" dirty="0"/>
              <a:t>Data governance and management</a:t>
            </a:r>
          </a:p>
          <a:p>
            <a:r>
              <a:rPr lang="en-CA" dirty="0"/>
              <a:t>Internal capabilities</a:t>
            </a:r>
          </a:p>
          <a:p>
            <a:r>
              <a:rPr lang="en-CA" dirty="0"/>
              <a:t>Organizational network</a:t>
            </a:r>
          </a:p>
          <a:p>
            <a:r>
              <a:rPr lang="en-CA" dirty="0"/>
              <a:t>Evolution of needs</a:t>
            </a:r>
          </a:p>
          <a:p>
            <a:r>
              <a:rPr lang="en-CA" dirty="0"/>
              <a:t>Analysis paralysis</a:t>
            </a:r>
          </a:p>
          <a:p>
            <a:r>
              <a:rPr lang="en-CA" dirty="0"/>
              <a:t>Blind tasks</a:t>
            </a:r>
          </a:p>
          <a:p>
            <a:r>
              <a:rPr lang="en-CA" dirty="0"/>
              <a:t>ROI…</a:t>
            </a:r>
          </a:p>
        </p:txBody>
      </p:sp>
    </p:spTree>
    <p:extLst>
      <p:ext uri="{BB962C8B-B14F-4D97-AF65-F5344CB8AC3E}">
        <p14:creationId xmlns:p14="http://schemas.microsoft.com/office/powerpoint/2010/main" val="28729840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06F26CD-E24E-9E9A-FEF8-A8108BC458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obstacles and issues to BI implementation</a:t>
            </a:r>
          </a:p>
        </p:txBody>
      </p:sp>
      <p:pic>
        <p:nvPicPr>
          <p:cNvPr id="6146" name="Picture 2" descr="The BI Journey - Part 1">
            <a:extLst>
              <a:ext uri="{FF2B5EF4-FFF2-40B4-BE49-F238E27FC236}">
                <a16:creationId xmlns:a16="http://schemas.microsoft.com/office/drawing/2014/main" id="{CAE1549B-58C0-35AE-15FF-010B762AAA1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0" t="8193" r="2993" b="4928"/>
          <a:stretch/>
        </p:blipFill>
        <p:spPr bwMode="auto">
          <a:xfrm>
            <a:off x="863588" y="1152390"/>
            <a:ext cx="7416824" cy="3817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C141DF8-B358-CD1D-B57D-9736941DA8C2}"/>
              </a:ext>
            </a:extLst>
          </p:cNvPr>
          <p:cNvSpPr txBox="1"/>
          <p:nvPr/>
        </p:nvSpPr>
        <p:spPr>
          <a:xfrm>
            <a:off x="7050092" y="4706842"/>
            <a:ext cx="120738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000" dirty="0"/>
              <a:t>Source: </a:t>
            </a:r>
            <a:r>
              <a:rPr lang="en-CA" sz="1000" dirty="0" err="1"/>
              <a:t>TDWI.org</a:t>
            </a:r>
            <a:endParaRPr lang="en-CA" sz="1000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AFB1B77-8841-5D93-3B9B-2C29DF0A3E7C}"/>
              </a:ext>
            </a:extLst>
          </p:cNvPr>
          <p:cNvSpPr/>
          <p:nvPr/>
        </p:nvSpPr>
        <p:spPr bwMode="auto">
          <a:xfrm>
            <a:off x="3419872" y="2931790"/>
            <a:ext cx="576064" cy="360040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E944B16-B13D-AAC1-B7FE-2160284DB24E}"/>
              </a:ext>
            </a:extLst>
          </p:cNvPr>
          <p:cNvSpPr/>
          <p:nvPr/>
        </p:nvSpPr>
        <p:spPr bwMode="auto">
          <a:xfrm>
            <a:off x="5220072" y="2931790"/>
            <a:ext cx="576065" cy="360040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77460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06F26CD-E24E-9E9A-FEF8-A8108BC458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FROM DATA Focus to BI Focus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9536D21-7A5F-188D-6915-8D683CF7DB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sz="2000" dirty="0"/>
              <a:t>Support BI maturity management</a:t>
            </a:r>
          </a:p>
          <a:p>
            <a:pPr lvl="1"/>
            <a:r>
              <a:rPr lang="en-CA" sz="2000" dirty="0"/>
              <a:t>Governance (from ad hoc to formal and optimized)</a:t>
            </a:r>
          </a:p>
          <a:p>
            <a:pPr lvl="1"/>
            <a:r>
              <a:rPr lang="en-CA" sz="2000" dirty="0"/>
              <a:t>Culture (from gut feeling to evidence-based management)</a:t>
            </a:r>
          </a:p>
          <a:p>
            <a:pPr lvl="1"/>
            <a:r>
              <a:rPr lang="en-CA" sz="2000" dirty="0"/>
              <a:t>Organization (from informal to integrated)</a:t>
            </a:r>
          </a:p>
          <a:p>
            <a:pPr lvl="1"/>
            <a:r>
              <a:rPr lang="en-CA" sz="2000" dirty="0"/>
              <a:t>Vision and Strategy (from awareness to data strategy)</a:t>
            </a:r>
          </a:p>
          <a:p>
            <a:pPr lvl="1"/>
            <a:r>
              <a:rPr lang="en-CA" sz="2000" dirty="0"/>
              <a:t>Processes (from manual to formal and reviewed)</a:t>
            </a:r>
          </a:p>
          <a:p>
            <a:pPr lvl="1"/>
            <a:r>
              <a:rPr lang="en-CA" sz="2000" dirty="0"/>
              <a:t>Architecture (from independent data sets to full-blown architecture)</a:t>
            </a:r>
          </a:p>
          <a:p>
            <a:pPr lvl="1"/>
            <a:r>
              <a:rPr lang="en-CA" sz="2000" dirty="0"/>
              <a:t>Technology (from one size fits all to servicing specific needs)</a:t>
            </a:r>
          </a:p>
          <a:p>
            <a:pPr lvl="1"/>
            <a:r>
              <a:rPr lang="en-CA" sz="2000" dirty="0"/>
              <a:t>Business value (from cost measurement to value generation)</a:t>
            </a:r>
          </a:p>
          <a:p>
            <a:pPr lvl="1"/>
            <a:r>
              <a:rPr lang="en-CA" sz="2000" dirty="0"/>
              <a:t>Etc.</a:t>
            </a:r>
          </a:p>
        </p:txBody>
      </p:sp>
    </p:spTree>
    <p:extLst>
      <p:ext uri="{BB962C8B-B14F-4D97-AF65-F5344CB8AC3E}">
        <p14:creationId xmlns:p14="http://schemas.microsoft.com/office/powerpoint/2010/main" val="30059792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5D39C-2547-5504-C9B4-ABA779534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Takeaways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0366CA-1353-B364-5415-8654397BD6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Data is an organizational asset that must be managed</a:t>
            </a:r>
          </a:p>
          <a:p>
            <a:r>
              <a:rPr lang="en-CA" dirty="0"/>
              <a:t>Data management is an expertise</a:t>
            </a:r>
          </a:p>
          <a:p>
            <a:r>
              <a:rPr lang="en-CA" dirty="0"/>
              <a:t>Data development must be part of the culture of the organization</a:t>
            </a:r>
          </a:p>
          <a:p>
            <a:r>
              <a:rPr lang="en-CA" dirty="0"/>
              <a:t>Data-driven decision depend on multiple organizational dimensions that can evolve with time</a:t>
            </a:r>
          </a:p>
          <a:p>
            <a:r>
              <a:rPr lang="en-CA" dirty="0"/>
              <a:t>Data initiative may fail due to organizational issues</a:t>
            </a:r>
          </a:p>
        </p:txBody>
      </p:sp>
    </p:spTree>
    <p:extLst>
      <p:ext uri="{BB962C8B-B14F-4D97-AF65-F5344CB8AC3E}">
        <p14:creationId xmlns:p14="http://schemas.microsoft.com/office/powerpoint/2010/main" val="21023326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EFF3C7B-4C64-954D-945B-CB6E45BC84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63688" y="897564"/>
            <a:ext cx="5472608" cy="954106"/>
          </a:xfrm>
        </p:spPr>
        <p:txBody>
          <a:bodyPr/>
          <a:lstStyle/>
          <a:p>
            <a:r>
              <a:rPr lang="en-CA" dirty="0"/>
              <a:t>CREATING meaningful</a:t>
            </a:r>
            <a:br>
              <a:rPr lang="en-CA" dirty="0"/>
            </a:br>
            <a:r>
              <a:rPr lang="en-CA" dirty="0"/>
              <a:t>Data products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6C91777-44C8-884A-8B64-96FE12A382F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09004863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06F26CD-E24E-9E9A-FEF8-A8108BC458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Defining the needs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9536D21-7A5F-188D-6915-8D683CF7DB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CA" dirty="0"/>
              <a:t>Decision-makers and data enthusiasts may want to</a:t>
            </a:r>
          </a:p>
          <a:p>
            <a:pPr lvl="1"/>
            <a:r>
              <a:rPr lang="en-CA" dirty="0"/>
              <a:t>Detect anomalies</a:t>
            </a:r>
          </a:p>
          <a:p>
            <a:pPr lvl="1"/>
            <a:r>
              <a:rPr lang="en-CA" dirty="0"/>
              <a:t>Monitor processes</a:t>
            </a:r>
          </a:p>
          <a:p>
            <a:pPr lvl="1"/>
            <a:r>
              <a:rPr lang="en-CA" dirty="0"/>
              <a:t>Understand a situation</a:t>
            </a:r>
          </a:p>
          <a:p>
            <a:pPr lvl="1"/>
            <a:r>
              <a:rPr lang="en-CA" dirty="0"/>
              <a:t>Predict events or occurrences</a:t>
            </a:r>
          </a:p>
          <a:p>
            <a:pPr lvl="1"/>
            <a:r>
              <a:rPr lang="en-CA" dirty="0"/>
              <a:t>Prescribe a actions to be taken</a:t>
            </a:r>
          </a:p>
          <a:p>
            <a:r>
              <a:rPr lang="en-CA" dirty="0"/>
              <a:t>It may lead to a unified understanding, a better decision-making process or an improved organizational performance</a:t>
            </a:r>
          </a:p>
        </p:txBody>
      </p:sp>
    </p:spTree>
    <p:extLst>
      <p:ext uri="{BB962C8B-B14F-4D97-AF65-F5344CB8AC3E}">
        <p14:creationId xmlns:p14="http://schemas.microsoft.com/office/powerpoint/2010/main" val="20165946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3B1319B-5A71-C0B1-F0C4-9FBA7330B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… so you want to create a data product?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C5BF4EE-9C55-0F34-981A-BA553415B9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1880" y="1197595"/>
            <a:ext cx="4788851" cy="271576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30A2C1A-AE6F-6840-9047-ED9F30BEB7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408" y="2380472"/>
            <a:ext cx="4674089" cy="2652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58125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06F26CD-E24E-9E9A-FEF8-A8108BC458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ARE YOU M.A.D. 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9536D21-7A5F-188D-6915-8D683CF7DB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Thinking a data product through the M.A.D. framework helps identify its goal and is functionality</a:t>
            </a:r>
          </a:p>
          <a:p>
            <a:pPr lvl="1"/>
            <a:r>
              <a:rPr lang="en-CA" dirty="0"/>
              <a:t>Monitor</a:t>
            </a:r>
          </a:p>
          <a:p>
            <a:pPr lvl="1"/>
            <a:r>
              <a:rPr lang="en-CA" dirty="0"/>
              <a:t>Analyse</a:t>
            </a:r>
          </a:p>
          <a:p>
            <a:pPr lvl="1"/>
            <a:r>
              <a:rPr lang="en-CA" dirty="0"/>
              <a:t>Drill</a:t>
            </a:r>
          </a:p>
        </p:txBody>
      </p:sp>
      <p:pic>
        <p:nvPicPr>
          <p:cNvPr id="10242" name="Picture 2" descr="Figure 1. BI Products Applied to the MAD Framework #BI | Dashboard tools,  Business intelligence, Data analytics">
            <a:extLst>
              <a:ext uri="{FF2B5EF4-FFF2-40B4-BE49-F238E27FC236}">
                <a16:creationId xmlns:a16="http://schemas.microsoft.com/office/drawing/2014/main" id="{2DE20E7D-2B3F-CB7C-1D88-B218ED5761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9202" y="2067693"/>
            <a:ext cx="5294798" cy="3070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588629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06F26CD-E24E-9E9A-FEF8-A8108BC458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Most data development is an iterative Process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9536D21-7A5F-188D-6915-8D683CF7DB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Data product development should:</a:t>
            </a:r>
          </a:p>
          <a:p>
            <a:pPr lvl="1"/>
            <a:r>
              <a:rPr lang="en-CA" dirty="0"/>
              <a:t>Be based on a user-centered process</a:t>
            </a:r>
          </a:p>
          <a:p>
            <a:pPr lvl="1"/>
            <a:r>
              <a:rPr lang="en-CA" dirty="0"/>
              <a:t>Include a gap analysis (and feasibility assessment)</a:t>
            </a:r>
          </a:p>
          <a:p>
            <a:pPr lvl="1"/>
            <a:r>
              <a:rPr lang="en-CA" dirty="0"/>
              <a:t>Use an iterative development strategy</a:t>
            </a:r>
          </a:p>
          <a:p>
            <a:pPr lvl="1"/>
            <a:r>
              <a:rPr lang="en-CA" dirty="0"/>
              <a:t>Serve important processes and priorities</a:t>
            </a:r>
          </a:p>
          <a:p>
            <a:pPr lvl="1"/>
            <a:r>
              <a:rPr lang="en-CA" dirty="0"/>
              <a:t>Be managed as an organizational change </a:t>
            </a:r>
          </a:p>
        </p:txBody>
      </p:sp>
    </p:spTree>
    <p:extLst>
      <p:ext uri="{BB962C8B-B14F-4D97-AF65-F5344CB8AC3E}">
        <p14:creationId xmlns:p14="http://schemas.microsoft.com/office/powerpoint/2010/main" val="33446706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A899457-B554-24FF-7EAD-8F25A2119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BI vs. USER-Centered Development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99E7F571-21E2-2BC0-6AE1-E0B08F22D55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231" y="1190091"/>
            <a:ext cx="3209665" cy="1945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598283B-D8B1-B5D5-EBCD-D60942D5BB7E}"/>
              </a:ext>
            </a:extLst>
          </p:cNvPr>
          <p:cNvSpPr txBox="1"/>
          <p:nvPr/>
        </p:nvSpPr>
        <p:spPr>
          <a:xfrm>
            <a:off x="397776" y="3172849"/>
            <a:ext cx="18501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600" dirty="0"/>
              <a:t>MIKE2.0 (general)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EC868F-7722-DB06-A0EE-BAB2C2FDFD66}"/>
              </a:ext>
            </a:extLst>
          </p:cNvPr>
          <p:cNvSpPr txBox="1"/>
          <p:nvPr/>
        </p:nvSpPr>
        <p:spPr>
          <a:xfrm>
            <a:off x="4592434" y="976755"/>
            <a:ext cx="14622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600" dirty="0"/>
              <a:t>ISO 9241-210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EB753C-47D5-E473-D49C-A96370C60624}"/>
              </a:ext>
            </a:extLst>
          </p:cNvPr>
          <p:cNvSpPr txBox="1"/>
          <p:nvPr/>
        </p:nvSpPr>
        <p:spPr>
          <a:xfrm>
            <a:off x="7740352" y="4259239"/>
            <a:ext cx="82266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000" dirty="0"/>
              <a:t>Source: iso</a:t>
            </a:r>
          </a:p>
        </p:txBody>
      </p:sp>
      <p:pic>
        <p:nvPicPr>
          <p:cNvPr id="9218" name="Picture 2" descr="ISO 9241-210:2010-Human-centred design for interactive systems 2.2... |  Download Scientific Diagram">
            <a:extLst>
              <a:ext uri="{FF2B5EF4-FFF2-40B4-BE49-F238E27FC236}">
                <a16:creationId xmlns:a16="http://schemas.microsoft.com/office/drawing/2014/main" id="{CA96720A-E72F-2DF6-FC51-1AC1D3619F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6866" y="1347614"/>
            <a:ext cx="4295515" cy="2798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883748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A899457-B554-24FF-7EAD-8F25A2119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BI vs. Data Science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99E7F571-21E2-2BC0-6AE1-E0B08F22D55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231" y="1190091"/>
            <a:ext cx="3209665" cy="1945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Understanding CRISP-DM and its importance in Data Science projects | by  Zipporah Luna | Analytics Vidhya | Medium">
            <a:extLst>
              <a:ext uri="{FF2B5EF4-FFF2-40B4-BE49-F238E27FC236}">
                <a16:creationId xmlns:a16="http://schemas.microsoft.com/office/drawing/2014/main" id="{C1985099-960F-1C6D-D76C-155E7021E9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7817" y="966346"/>
            <a:ext cx="3638407" cy="351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598283B-D8B1-B5D5-EBCD-D60942D5BB7E}"/>
              </a:ext>
            </a:extLst>
          </p:cNvPr>
          <p:cNvSpPr txBox="1"/>
          <p:nvPr/>
        </p:nvSpPr>
        <p:spPr>
          <a:xfrm>
            <a:off x="397776" y="3172849"/>
            <a:ext cx="18501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MIKE2.0 (</a:t>
            </a:r>
            <a:r>
              <a:rPr lang="fr-CA" sz="1600" err="1"/>
              <a:t>general</a:t>
            </a:r>
            <a:r>
              <a:rPr lang="fr-CA" sz="1600"/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EC868F-7722-DB06-A0EE-BAB2C2FDFD66}"/>
              </a:ext>
            </a:extLst>
          </p:cNvPr>
          <p:cNvSpPr txBox="1"/>
          <p:nvPr/>
        </p:nvSpPr>
        <p:spPr>
          <a:xfrm>
            <a:off x="4889553" y="905527"/>
            <a:ext cx="11977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600"/>
              <a:t>CRISP-DM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EB753C-47D5-E473-D49C-A96370C60624}"/>
              </a:ext>
            </a:extLst>
          </p:cNvPr>
          <p:cNvSpPr txBox="1"/>
          <p:nvPr/>
        </p:nvSpPr>
        <p:spPr>
          <a:xfrm>
            <a:off x="7740352" y="4259239"/>
            <a:ext cx="86594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000"/>
              <a:t>Source: ibm</a:t>
            </a:r>
          </a:p>
        </p:txBody>
      </p:sp>
    </p:spTree>
    <p:extLst>
      <p:ext uri="{BB962C8B-B14F-4D97-AF65-F5344CB8AC3E}">
        <p14:creationId xmlns:p14="http://schemas.microsoft.com/office/powerpoint/2010/main" val="91920380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EFF3C7B-4C64-954D-945B-CB6E45BC846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/>
              <a:t>BI in Action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6C91777-44C8-884A-8B64-96FE12A382F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176025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FCC83F5-6987-C6B1-5CCD-F6F5FE85D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Visualization : Why and what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D2E0854-1719-C73C-B3C6-378C9E30A1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544" y="1207717"/>
            <a:ext cx="3888432" cy="3236241"/>
          </a:xfrm>
        </p:spPr>
        <p:txBody>
          <a:bodyPr/>
          <a:lstStyle/>
          <a:p>
            <a:r>
              <a:rPr lang="en-CA" dirty="0"/>
              <a:t>Objectives</a:t>
            </a:r>
          </a:p>
          <a:p>
            <a:pPr lvl="1"/>
            <a:r>
              <a:rPr lang="en-CA" dirty="0"/>
              <a:t>Analyze</a:t>
            </a:r>
          </a:p>
          <a:p>
            <a:pPr lvl="1"/>
            <a:r>
              <a:rPr lang="en-CA" dirty="0"/>
              <a:t>Understand</a:t>
            </a:r>
          </a:p>
          <a:p>
            <a:pPr lvl="1"/>
            <a:r>
              <a:rPr lang="en-CA" dirty="0"/>
              <a:t>Inform</a:t>
            </a:r>
          </a:p>
          <a:p>
            <a:pPr lvl="1"/>
            <a:r>
              <a:rPr lang="en-CA" dirty="0"/>
              <a:t>Communicate</a:t>
            </a:r>
          </a:p>
          <a:p>
            <a:pPr lvl="1"/>
            <a:r>
              <a:rPr lang="en-CA" dirty="0"/>
              <a:t>Persuade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30132BD3-A4B8-548E-C805-D78443D952C1}"/>
              </a:ext>
            </a:extLst>
          </p:cNvPr>
          <p:cNvSpPr txBox="1">
            <a:spLocks/>
          </p:cNvSpPr>
          <p:nvPr/>
        </p:nvSpPr>
        <p:spPr bwMode="auto">
          <a:xfrm>
            <a:off x="4788026" y="2283718"/>
            <a:ext cx="3888432" cy="27321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noAutofit/>
          </a:bodyPr>
          <a:lstStyle>
            <a:lvl1pPr marL="228594" indent="-228594" algn="l" rtl="0" eaLnBrk="1" fontAlgn="base" hangingPunct="1">
              <a:spcBef>
                <a:spcPts val="1000"/>
              </a:spcBef>
              <a:spcAft>
                <a:spcPct val="0"/>
              </a:spcAft>
              <a:buClr>
                <a:srgbClr val="00B050"/>
              </a:buClr>
              <a:buChar char="•"/>
              <a:defRPr sz="25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1638" indent="-273044" algn="l" rtl="0" eaLnBrk="1" fontAlgn="base" hangingPunct="1">
              <a:spcBef>
                <a:spcPts val="400"/>
              </a:spcBef>
              <a:spcAft>
                <a:spcPct val="0"/>
              </a:spcAft>
              <a:buFont typeface="Lucida Grande" charset="0"/>
              <a:buChar char="-"/>
              <a:defRPr sz="2500">
                <a:solidFill>
                  <a:schemeClr val="tx1"/>
                </a:solidFill>
                <a:latin typeface="+mn-lt"/>
                <a:ea typeface="+mn-ea"/>
              </a:defRPr>
            </a:lvl2pPr>
            <a:lvl3pPr marL="685783" indent="-182558" algn="l" rtl="0" eaLnBrk="1" fontAlgn="base" hangingPunct="1">
              <a:spcBef>
                <a:spcPts val="400"/>
              </a:spcBef>
              <a:spcAft>
                <a:spcPct val="0"/>
              </a:spcAft>
              <a:buFont typeface="Wingdings" charset="2"/>
              <a:buChar char="§"/>
              <a:defRPr sz="2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3pPr>
            <a:lvl4pPr marL="914377" indent="-200020" algn="l" rtl="0" eaLnBrk="1" fontAlgn="base" hangingPunct="1">
              <a:spcBef>
                <a:spcPts val="400"/>
              </a:spcBef>
              <a:spcAft>
                <a:spcPct val="0"/>
              </a:spcAft>
              <a:buSzPct val="65000"/>
              <a:buFont typeface="Wingdings" charset="2"/>
              <a:buChar char="v"/>
              <a:defRPr sz="2200">
                <a:solidFill>
                  <a:schemeClr val="tx1"/>
                </a:solidFill>
                <a:latin typeface="+mn-lt"/>
                <a:ea typeface="ヒラギノ角ゴ Pro W3" charset="-128"/>
              </a:defRPr>
            </a:lvl4pPr>
            <a:lvl5pPr marL="1142971" indent="-200020" algn="l" rtl="0" eaLnBrk="1" fontAlgn="base" hangingPunct="1">
              <a:spcBef>
                <a:spcPts val="400"/>
              </a:spcBef>
              <a:spcAft>
                <a:spcPct val="0"/>
              </a:spcAft>
              <a:buChar char="»"/>
              <a:defRPr sz="2200">
                <a:solidFill>
                  <a:schemeClr val="tx1"/>
                </a:solidFill>
                <a:latin typeface="+mn-lt"/>
                <a:ea typeface="ヒラギノ角ゴ Pro W3" charset="-128"/>
              </a:defRPr>
            </a:lvl5pPr>
            <a:lvl6pPr marL="2514537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726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8914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103" indent="-22859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CA" kern="0" dirty="0"/>
              <a:t>Illustrate</a:t>
            </a:r>
          </a:p>
          <a:p>
            <a:pPr lvl="1"/>
            <a:r>
              <a:rPr lang="en-CA" kern="0" dirty="0"/>
              <a:t>Structure</a:t>
            </a:r>
          </a:p>
          <a:p>
            <a:pPr lvl="1"/>
            <a:r>
              <a:rPr lang="en-CA" kern="0" dirty="0"/>
              <a:t>Phenomena</a:t>
            </a:r>
          </a:p>
          <a:p>
            <a:pPr lvl="1"/>
            <a:r>
              <a:rPr lang="en-CA" kern="0" dirty="0"/>
              <a:t>Trend</a:t>
            </a:r>
          </a:p>
          <a:p>
            <a:pPr lvl="1"/>
            <a:r>
              <a:rPr lang="en-CA" kern="0" dirty="0"/>
              <a:t>Relationship</a:t>
            </a:r>
          </a:p>
          <a:p>
            <a:pPr lvl="1"/>
            <a:r>
              <a:rPr lang="en-CA" kern="0" dirty="0"/>
              <a:t>Composition</a:t>
            </a:r>
          </a:p>
        </p:txBody>
      </p:sp>
    </p:spTree>
    <p:extLst>
      <p:ext uri="{BB962C8B-B14F-4D97-AF65-F5344CB8AC3E}">
        <p14:creationId xmlns:p14="http://schemas.microsoft.com/office/powerpoint/2010/main" val="255897414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FCC83F5-6987-C6B1-5CCD-F6F5FE85D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544" y="638040"/>
            <a:ext cx="8496944" cy="514350"/>
          </a:xfrm>
        </p:spPr>
        <p:txBody>
          <a:bodyPr wrap="square" anchor="t">
            <a:normAutofit/>
          </a:bodyPr>
          <a:lstStyle/>
          <a:p>
            <a:r>
              <a:rPr lang="en-CA" dirty="0"/>
              <a:t>The audience</a:t>
            </a:r>
          </a:p>
        </p:txBody>
      </p:sp>
      <p:graphicFrame>
        <p:nvGraphicFramePr>
          <p:cNvPr id="7" name="Content Placeholder 4">
            <a:extLst>
              <a:ext uri="{FF2B5EF4-FFF2-40B4-BE49-F238E27FC236}">
                <a16:creationId xmlns:a16="http://schemas.microsoft.com/office/drawing/2014/main" id="{DBFF138E-F4FF-A638-6A90-37DA2A14D2D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05686923"/>
              </p:ext>
            </p:extLst>
          </p:nvPr>
        </p:nvGraphicFramePr>
        <p:xfrm>
          <a:off x="467544" y="1207717"/>
          <a:ext cx="8424614" cy="32362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E359A7DE-CC2E-E5D1-82A4-ED404BB0B18D}"/>
              </a:ext>
            </a:extLst>
          </p:cNvPr>
          <p:cNvSpPr/>
          <p:nvPr/>
        </p:nvSpPr>
        <p:spPr bwMode="auto">
          <a:xfrm>
            <a:off x="0" y="4371950"/>
            <a:ext cx="9144000" cy="77155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06DC823-44C5-0969-20E3-43B2265104FE}"/>
              </a:ext>
            </a:extLst>
          </p:cNvPr>
          <p:cNvSpPr txBox="1"/>
          <p:nvPr/>
        </p:nvSpPr>
        <p:spPr>
          <a:xfrm>
            <a:off x="88213" y="4532208"/>
            <a:ext cx="89482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Are they on a journey from awareness to engagement to action?</a:t>
            </a:r>
          </a:p>
        </p:txBody>
      </p:sp>
    </p:spTree>
    <p:extLst>
      <p:ext uri="{BB962C8B-B14F-4D97-AF65-F5344CB8AC3E}">
        <p14:creationId xmlns:p14="http://schemas.microsoft.com/office/powerpoint/2010/main" val="32023488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E42192-DD80-712F-2D2D-804496C6B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z="2400" dirty="0"/>
              <a:t>Choose the right approach for the right need</a:t>
            </a:r>
          </a:p>
        </p:txBody>
      </p:sp>
      <p:pic>
        <p:nvPicPr>
          <p:cNvPr id="1026" name="Picture 2" descr="Cloud &amp; Future: Business Intelligence 2.0 | Server Management Tips">
            <a:extLst>
              <a:ext uri="{FF2B5EF4-FFF2-40B4-BE49-F238E27FC236}">
                <a16:creationId xmlns:a16="http://schemas.microsoft.com/office/drawing/2014/main" id="{96009B64-2646-E6FA-0FB6-B3322418464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4152" y="1419622"/>
            <a:ext cx="5728168" cy="3569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EA44726-4284-372D-0FD2-0B9C5F512745}"/>
              </a:ext>
            </a:extLst>
          </p:cNvPr>
          <p:cNvSpPr txBox="1"/>
          <p:nvPr/>
        </p:nvSpPr>
        <p:spPr>
          <a:xfrm>
            <a:off x="5428501" y="4917817"/>
            <a:ext cx="231185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000" dirty="0"/>
              <a:t>Source : https://</a:t>
            </a:r>
            <a:r>
              <a:rPr lang="en-CA" sz="1000" dirty="0" err="1"/>
              <a:t>www.supportpro.com</a:t>
            </a:r>
            <a:r>
              <a:rPr lang="en-CA" sz="1000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245639054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35B85E8-FFF7-78D8-EED7-0788A22CEC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483518"/>
            <a:ext cx="3580500" cy="242773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5FF2888-4445-F129-AA5C-A0270E6EBF7E}"/>
              </a:ext>
            </a:extLst>
          </p:cNvPr>
          <p:cNvSpPr txBox="1"/>
          <p:nvPr/>
        </p:nvSpPr>
        <p:spPr>
          <a:xfrm>
            <a:off x="841635" y="2911252"/>
            <a:ext cx="25442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200"/>
              <a:t>Raise awareness with infographics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216B317-A26D-AAD3-4732-C354D1A6AF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4048" y="485265"/>
            <a:ext cx="3580500" cy="250415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144E7A1-A0D2-7647-3066-A472D141FBD2}"/>
              </a:ext>
            </a:extLst>
          </p:cNvPr>
          <p:cNvSpPr txBox="1"/>
          <p:nvPr/>
        </p:nvSpPr>
        <p:spPr>
          <a:xfrm>
            <a:off x="5841152" y="2911252"/>
            <a:ext cx="19062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200"/>
              <a:t>Monitor with a dashboard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36FC337-11C0-8F81-5D6D-40F8DFD242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20576" y="3188251"/>
            <a:ext cx="3302848" cy="169872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D0AB362-4C6F-133D-2E29-29148A104C44}"/>
              </a:ext>
            </a:extLst>
          </p:cNvPr>
          <p:cNvSpPr txBox="1"/>
          <p:nvPr/>
        </p:nvSpPr>
        <p:spPr>
          <a:xfrm>
            <a:off x="3140358" y="4808805"/>
            <a:ext cx="28632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200"/>
              <a:t>Analyse with a decision support system</a:t>
            </a:r>
          </a:p>
        </p:txBody>
      </p:sp>
    </p:spTree>
    <p:extLst>
      <p:ext uri="{BB962C8B-B14F-4D97-AF65-F5344CB8AC3E}">
        <p14:creationId xmlns:p14="http://schemas.microsoft.com/office/powerpoint/2010/main" val="371652259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A3D7FD-2298-3360-56AF-5931DBD28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Simple is beautiful</a:t>
            </a:r>
          </a:p>
        </p:txBody>
      </p:sp>
      <p:pic>
        <p:nvPicPr>
          <p:cNvPr id="11266" name="Picture 2" descr="Manufacturing Dashboard Examples">
            <a:extLst>
              <a:ext uri="{FF2B5EF4-FFF2-40B4-BE49-F238E27FC236}">
                <a16:creationId xmlns:a16="http://schemas.microsoft.com/office/drawing/2014/main" id="{42127C55-229B-F16E-283A-AFC9F1A559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00"/>
          <a:stretch/>
        </p:blipFill>
        <p:spPr bwMode="auto">
          <a:xfrm>
            <a:off x="107504" y="1152390"/>
            <a:ext cx="5335513" cy="2905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5173FAE-34A1-6B9A-AB1A-6BE22CB7ADE9}"/>
              </a:ext>
            </a:extLst>
          </p:cNvPr>
          <p:cNvSpPr txBox="1"/>
          <p:nvPr/>
        </p:nvSpPr>
        <p:spPr>
          <a:xfrm>
            <a:off x="4141980" y="3991110"/>
            <a:ext cx="114807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000" dirty="0"/>
              <a:t>Source: </a:t>
            </a:r>
            <a:r>
              <a:rPr lang="en-CA" sz="1000" dirty="0" err="1"/>
              <a:t>DataSelf</a:t>
            </a:r>
            <a:endParaRPr lang="en-CA" sz="1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ADB87D-DC04-2CC1-846B-C333497A36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0041" y="2542320"/>
            <a:ext cx="3469120" cy="1881605"/>
          </a:xfrm>
          <a:prstGeom prst="rect">
            <a:avLst/>
          </a:prstGeom>
          <a:ln w="38100">
            <a:solidFill>
              <a:srgbClr val="48695C"/>
            </a:solidFill>
          </a:ln>
        </p:spPr>
      </p:pic>
      <p:sp>
        <p:nvSpPr>
          <p:cNvPr id="6" name="Multiply 5">
            <a:extLst>
              <a:ext uri="{FF2B5EF4-FFF2-40B4-BE49-F238E27FC236}">
                <a16:creationId xmlns:a16="http://schemas.microsoft.com/office/drawing/2014/main" id="{2879EDFA-E77F-47BC-CE4D-69F381B9A183}"/>
              </a:ext>
            </a:extLst>
          </p:cNvPr>
          <p:cNvSpPr/>
          <p:nvPr/>
        </p:nvSpPr>
        <p:spPr bwMode="auto">
          <a:xfrm>
            <a:off x="-609116" y="1466898"/>
            <a:ext cx="6768752" cy="2016224"/>
          </a:xfrm>
          <a:prstGeom prst="mathMultiply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7" name="Picture 2" descr="ISO 9241-210:2010-Human-centred design for interactive systems 2.2... |  Download Scientific Diagram">
            <a:extLst>
              <a:ext uri="{FF2B5EF4-FFF2-40B4-BE49-F238E27FC236}">
                <a16:creationId xmlns:a16="http://schemas.microsoft.com/office/drawing/2014/main" id="{B8A694DB-B9C9-AF1B-1579-5E53269947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280" y="745748"/>
            <a:ext cx="1458053" cy="949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174B93D-C892-5919-A48E-4C9B94A047FA}"/>
              </a:ext>
            </a:extLst>
          </p:cNvPr>
          <p:cNvSpPr txBox="1"/>
          <p:nvPr/>
        </p:nvSpPr>
        <p:spPr>
          <a:xfrm>
            <a:off x="7699907" y="596464"/>
            <a:ext cx="97654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000" dirty="0"/>
              <a:t>ISO 9241-210</a:t>
            </a:r>
          </a:p>
        </p:txBody>
      </p:sp>
    </p:spTree>
    <p:extLst>
      <p:ext uri="{BB962C8B-B14F-4D97-AF65-F5344CB8AC3E}">
        <p14:creationId xmlns:p14="http://schemas.microsoft.com/office/powerpoint/2010/main" val="1409093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3B1319B-5A71-C0B1-F0C4-9FBA7330B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… so you want to create a data product?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C5BF4EE-9C55-0F34-981A-BA553415B9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1880" y="1197595"/>
            <a:ext cx="4788851" cy="271576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30A2C1A-AE6F-6840-9047-ED9F30BEB7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408" y="2380472"/>
            <a:ext cx="4674089" cy="2652796"/>
          </a:xfrm>
          <a:prstGeom prst="rect">
            <a:avLst/>
          </a:prstGeom>
        </p:spPr>
      </p:pic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96CE9EB4-576F-1023-8BD3-EFE3C4A7AB5D}"/>
              </a:ext>
            </a:extLst>
          </p:cNvPr>
          <p:cNvSpPr/>
          <p:nvPr/>
        </p:nvSpPr>
        <p:spPr bwMode="auto">
          <a:xfrm>
            <a:off x="1331640" y="1520295"/>
            <a:ext cx="2016224" cy="1008112"/>
          </a:xfrm>
          <a:prstGeom prst="wedgeRoundRectCallout">
            <a:avLst>
              <a:gd name="adj1" fmla="val 41228"/>
              <a:gd name="adj2" fmla="val 75230"/>
              <a:gd name="adj3" fmla="val 16667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sz="18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rPr>
              <a:t>Do you have access to quality data?</a:t>
            </a:r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676E721C-4996-E7A3-0817-FF129A9AF806}"/>
              </a:ext>
            </a:extLst>
          </p:cNvPr>
          <p:cNvSpPr/>
          <p:nvPr/>
        </p:nvSpPr>
        <p:spPr bwMode="auto">
          <a:xfrm>
            <a:off x="5741002" y="3579862"/>
            <a:ext cx="2016224" cy="1152128"/>
          </a:xfrm>
          <a:prstGeom prst="wedgeRoundRectCallout">
            <a:avLst>
              <a:gd name="adj1" fmla="val 47195"/>
              <a:gd name="adj2" fmla="val -87282"/>
              <a:gd name="adj3" fmla="val 16667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sz="18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ea typeface="ＭＳ Ｐゴシック" charset="0"/>
                <a:cs typeface="ＭＳ Ｐゴシック" charset="0"/>
              </a:rPr>
              <a:t>Are your users proficient with data? With </a:t>
            </a:r>
            <a:r>
              <a:rPr lang="en-CA" sz="1800" dirty="0">
                <a:solidFill>
                  <a:srgbClr val="FFFFFF"/>
                </a:solidFill>
                <a:ea typeface="ＭＳ Ｐゴシック" charset="0"/>
                <a:cs typeface="ＭＳ Ｐゴシック" charset="0"/>
              </a:rPr>
              <a:t>data applications ?</a:t>
            </a:r>
            <a:endParaRPr kumimoji="0" lang="en-CA" sz="1800" b="0" i="0" u="none" strike="noStrike" cap="none" normalizeH="0" baseline="0" dirty="0">
              <a:ln>
                <a:noFill/>
              </a:ln>
              <a:solidFill>
                <a:srgbClr val="FFFFFF"/>
              </a:solidFill>
              <a:effectLst/>
              <a:ea typeface="ＭＳ Ｐゴシック" charset="0"/>
              <a:cs typeface="ＭＳ Ｐゴシック" charset="0"/>
            </a:endParaRPr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874B0F50-E852-2A8A-8D30-C1E413D19A26}"/>
              </a:ext>
            </a:extLst>
          </p:cNvPr>
          <p:cNvSpPr/>
          <p:nvPr/>
        </p:nvSpPr>
        <p:spPr bwMode="auto">
          <a:xfrm>
            <a:off x="97942" y="3775660"/>
            <a:ext cx="2467395" cy="1272737"/>
          </a:xfrm>
          <a:prstGeom prst="wedgeRoundRectCallout">
            <a:avLst>
              <a:gd name="adj1" fmla="val 64407"/>
              <a:gd name="adj2" fmla="val -42101"/>
              <a:gd name="adj3" fmla="val 16667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sz="18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ea typeface="ＭＳ Ｐゴシック" charset="0"/>
                <a:cs typeface="ＭＳ Ｐゴシック" charset="0"/>
              </a:rPr>
              <a:t>Is the goal to explore, detect, explain, monitor, predict, or convince</a:t>
            </a:r>
            <a:r>
              <a:rPr lang="en-CA" sz="1800" dirty="0">
                <a:solidFill>
                  <a:srgbClr val="FFFFFF"/>
                </a:solidFill>
                <a:ea typeface="ＭＳ Ｐゴシック" charset="0"/>
                <a:cs typeface="ＭＳ Ｐゴシック" charset="0"/>
              </a:rPr>
              <a:t>?</a:t>
            </a:r>
            <a:endParaRPr kumimoji="0" lang="en-CA" sz="1800" b="0" i="0" u="none" strike="noStrike" cap="none" normalizeH="0" baseline="0" dirty="0">
              <a:ln>
                <a:noFill/>
              </a:ln>
              <a:solidFill>
                <a:srgbClr val="FFFFFF"/>
              </a:solidFill>
              <a:effectLst/>
              <a:ea typeface="ＭＳ Ｐゴシック" charset="0"/>
              <a:cs typeface="ＭＳ Ｐゴシック" charset="0"/>
            </a:endParaRPr>
          </a:p>
        </p:txBody>
      </p:sp>
      <p:sp>
        <p:nvSpPr>
          <p:cNvPr id="13" name="Rounded Rectangular Callout 12">
            <a:extLst>
              <a:ext uri="{FF2B5EF4-FFF2-40B4-BE49-F238E27FC236}">
                <a16:creationId xmlns:a16="http://schemas.microsoft.com/office/drawing/2014/main" id="{3059C787-0434-D301-A7AA-46D239D87812}"/>
              </a:ext>
            </a:extLst>
          </p:cNvPr>
          <p:cNvSpPr/>
          <p:nvPr/>
        </p:nvSpPr>
        <p:spPr bwMode="auto">
          <a:xfrm>
            <a:off x="6804248" y="1057648"/>
            <a:ext cx="2304256" cy="1226069"/>
          </a:xfrm>
          <a:prstGeom prst="wedgeRoundRectCallout">
            <a:avLst>
              <a:gd name="adj1" fmla="val -74739"/>
              <a:gd name="adj2" fmla="val -16712"/>
              <a:gd name="adj3" fmla="val 16667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sz="18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rPr>
              <a:t>Is your data product static, dynamic, temporal, spatial, self-service?</a:t>
            </a:r>
          </a:p>
        </p:txBody>
      </p:sp>
      <p:sp>
        <p:nvSpPr>
          <p:cNvPr id="14" name="Rounded Rectangular Callout 13">
            <a:extLst>
              <a:ext uri="{FF2B5EF4-FFF2-40B4-BE49-F238E27FC236}">
                <a16:creationId xmlns:a16="http://schemas.microsoft.com/office/drawing/2014/main" id="{7CE750C9-3F2A-5B4C-3CE7-E21E0A3A346C}"/>
              </a:ext>
            </a:extLst>
          </p:cNvPr>
          <p:cNvSpPr/>
          <p:nvPr/>
        </p:nvSpPr>
        <p:spPr bwMode="auto">
          <a:xfrm>
            <a:off x="3779912" y="1980312"/>
            <a:ext cx="2106393" cy="1008112"/>
          </a:xfrm>
          <a:prstGeom prst="wedgeRoundRectCallout">
            <a:avLst>
              <a:gd name="adj1" fmla="val -40262"/>
              <a:gd name="adj2" fmla="val 79208"/>
              <a:gd name="adj3" fmla="val 16667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sz="18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rPr>
              <a:t>Can your client handle of your data product?</a:t>
            </a:r>
          </a:p>
        </p:txBody>
      </p:sp>
    </p:spTree>
    <p:extLst>
      <p:ext uri="{BB962C8B-B14F-4D97-AF65-F5344CB8AC3E}">
        <p14:creationId xmlns:p14="http://schemas.microsoft.com/office/powerpoint/2010/main" val="2299127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A3D7FD-2298-3360-56AF-5931DBD28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Prepare your users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E2E55C1-D1E8-8322-074B-26152EF8C1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755" y="1579183"/>
            <a:ext cx="1728192" cy="171091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80D1C33-75A7-9286-402C-42813FFCC8F0}"/>
              </a:ext>
            </a:extLst>
          </p:cNvPr>
          <p:cNvSpPr txBox="1"/>
          <p:nvPr/>
        </p:nvSpPr>
        <p:spPr>
          <a:xfrm>
            <a:off x="99741" y="1240629"/>
            <a:ext cx="22236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600" dirty="0"/>
              <a:t>Decision requirements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3B20325-785A-7F01-51D3-8BEA801A26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4092" y="1131887"/>
            <a:ext cx="5546492" cy="35471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BDE9B45-65D9-9E43-4586-C3820A3F9D48}"/>
              </a:ext>
            </a:extLst>
          </p:cNvPr>
          <p:cNvSpPr txBox="1"/>
          <p:nvPr/>
        </p:nvSpPr>
        <p:spPr>
          <a:xfrm rot="-5400000">
            <a:off x="1061814" y="2714212"/>
            <a:ext cx="36263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Gap/Feasibility analyses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19C2EEA-68B6-5A15-7CF9-0B57ABDB2B81}"/>
              </a:ext>
            </a:extLst>
          </p:cNvPr>
          <p:cNvGrpSpPr/>
          <p:nvPr/>
        </p:nvGrpSpPr>
        <p:grpSpPr>
          <a:xfrm>
            <a:off x="3516937" y="4418685"/>
            <a:ext cx="5569908" cy="754224"/>
            <a:chOff x="3516937" y="4418685"/>
            <a:chExt cx="5569908" cy="754224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3BD965C-71AD-72BE-8C06-3C88B281051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516937" y="4691733"/>
              <a:ext cx="5569908" cy="364297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59B02F4C-F051-E631-3159-7AACE6E2F9E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948264" y="4418685"/>
              <a:ext cx="1475656" cy="754224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E00D95DD-3295-40E5-B405-0590CB56C22E}"/>
              </a:ext>
            </a:extLst>
          </p:cNvPr>
          <p:cNvSpPr txBox="1"/>
          <p:nvPr/>
        </p:nvSpPr>
        <p:spPr>
          <a:xfrm>
            <a:off x="108169" y="3333485"/>
            <a:ext cx="20874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sz="1200" dirty="0"/>
              <a:t>Finding potential partners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sz="1200" dirty="0"/>
              <a:t>Characterize businesses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sz="1200" dirty="0"/>
              <a:t>Location : Mid-West</a:t>
            </a:r>
          </a:p>
        </p:txBody>
      </p:sp>
      <p:pic>
        <p:nvPicPr>
          <p:cNvPr id="14" name="Picture 2" descr="The BI Journey - Part 1">
            <a:extLst>
              <a:ext uri="{FF2B5EF4-FFF2-40B4-BE49-F238E27FC236}">
                <a16:creationId xmlns:a16="http://schemas.microsoft.com/office/drawing/2014/main" id="{8693F094-DE40-B476-7097-A60C97A199D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0" t="8193" r="2993" b="4928"/>
          <a:stretch/>
        </p:blipFill>
        <p:spPr bwMode="auto">
          <a:xfrm>
            <a:off x="6660231" y="761237"/>
            <a:ext cx="1465197" cy="754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B2C4EFE-ED0F-C852-F99B-8538D90DDD3F}"/>
              </a:ext>
            </a:extLst>
          </p:cNvPr>
          <p:cNvSpPr txBox="1"/>
          <p:nvPr/>
        </p:nvSpPr>
        <p:spPr>
          <a:xfrm>
            <a:off x="7699907" y="596464"/>
            <a:ext cx="100380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000" dirty="0"/>
              <a:t>TDWI maturity</a:t>
            </a:r>
          </a:p>
        </p:txBody>
      </p:sp>
    </p:spTree>
    <p:extLst>
      <p:ext uri="{BB962C8B-B14F-4D97-AF65-F5344CB8AC3E}">
        <p14:creationId xmlns:p14="http://schemas.microsoft.com/office/powerpoint/2010/main" val="1601610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B744D-E0E4-0488-89F4-135682004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Growing in complexity</a:t>
            </a:r>
          </a:p>
        </p:txBody>
      </p:sp>
      <p:pic>
        <p:nvPicPr>
          <p:cNvPr id="4" name="Picture 4" descr="Endsley's Situation Awareness Model | Download Scientific Diagram">
            <a:extLst>
              <a:ext uri="{FF2B5EF4-FFF2-40B4-BE49-F238E27FC236}">
                <a16:creationId xmlns:a16="http://schemas.microsoft.com/office/drawing/2014/main" id="{5BAB7983-B1C1-62F3-F879-F960DBDA24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6941" y="809408"/>
            <a:ext cx="2146054" cy="12241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195FE9A-C34E-83CD-AC33-EF0B2E4190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210" y="1207717"/>
            <a:ext cx="4272068" cy="300379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D28E0B4-844D-AD20-723D-21DF28877BC7}"/>
              </a:ext>
            </a:extLst>
          </p:cNvPr>
          <p:cNvSpPr txBox="1"/>
          <p:nvPr/>
        </p:nvSpPr>
        <p:spPr>
          <a:xfrm>
            <a:off x="7699907" y="596464"/>
            <a:ext cx="133241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000" dirty="0"/>
              <a:t>Situation awareness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5AE7A6E-48C9-6ED5-BB91-39C66E8CD535}"/>
              </a:ext>
            </a:extLst>
          </p:cNvPr>
          <p:cNvGrpSpPr/>
          <p:nvPr/>
        </p:nvGrpSpPr>
        <p:grpSpPr>
          <a:xfrm>
            <a:off x="4847199" y="1861192"/>
            <a:ext cx="4340547" cy="2737439"/>
            <a:chOff x="4847199" y="1861192"/>
            <a:chExt cx="4340547" cy="2737439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2F18897-34FA-9A75-7356-E7F917D90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47199" y="2170897"/>
              <a:ext cx="4185124" cy="2427734"/>
            </a:xfrm>
            <a:prstGeom prst="rect">
              <a:avLst/>
            </a:prstGeom>
          </p:spPr>
        </p:pic>
        <p:sp>
          <p:nvSpPr>
            <p:cNvPr id="10" name="Explosion 2 9">
              <a:extLst>
                <a:ext uri="{FF2B5EF4-FFF2-40B4-BE49-F238E27FC236}">
                  <a16:creationId xmlns:a16="http://schemas.microsoft.com/office/drawing/2014/main" id="{78E8D915-B59C-3758-DAA9-B9492E72F936}"/>
                </a:ext>
              </a:extLst>
            </p:cNvPr>
            <p:cNvSpPr/>
            <p:nvPr/>
          </p:nvSpPr>
          <p:spPr bwMode="auto">
            <a:xfrm>
              <a:off x="8323650" y="1861192"/>
              <a:ext cx="864096" cy="504056"/>
            </a:xfrm>
            <a:prstGeom prst="irregularSeal2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CA" sz="1000" b="0" i="0" u="none" strike="noStrike" cap="none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rPr>
                <a:t>Iteration 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61417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B744D-E0E4-0488-89F4-135682004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Growing in complexity</a:t>
            </a:r>
          </a:p>
        </p:txBody>
      </p:sp>
      <p:pic>
        <p:nvPicPr>
          <p:cNvPr id="4" name="Picture 4" descr="Endsley's Situation Awareness Model | Download Scientific Diagram">
            <a:extLst>
              <a:ext uri="{FF2B5EF4-FFF2-40B4-BE49-F238E27FC236}">
                <a16:creationId xmlns:a16="http://schemas.microsoft.com/office/drawing/2014/main" id="{5BAB7983-B1C1-62F3-F879-F960DBDA24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6941" y="809408"/>
            <a:ext cx="2146054" cy="12241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195FE9A-C34E-83CD-AC33-EF0B2E4190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210" y="1207717"/>
            <a:ext cx="4272068" cy="300379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D28E0B4-844D-AD20-723D-21DF28877BC7}"/>
              </a:ext>
            </a:extLst>
          </p:cNvPr>
          <p:cNvSpPr txBox="1"/>
          <p:nvPr/>
        </p:nvSpPr>
        <p:spPr>
          <a:xfrm>
            <a:off x="7699907" y="596464"/>
            <a:ext cx="133241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000" dirty="0"/>
              <a:t>Situation awareness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82CC092-504B-0296-79DB-700857387BAC}"/>
              </a:ext>
            </a:extLst>
          </p:cNvPr>
          <p:cNvGrpSpPr/>
          <p:nvPr/>
        </p:nvGrpSpPr>
        <p:grpSpPr>
          <a:xfrm>
            <a:off x="4847199" y="1861192"/>
            <a:ext cx="4340547" cy="3148438"/>
            <a:chOff x="4847199" y="1861192"/>
            <a:chExt cx="4340547" cy="3148438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EC536289-E377-1ECB-B3DA-9F33810F7D0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47199" y="2135050"/>
              <a:ext cx="4117289" cy="2874580"/>
            </a:xfrm>
            <a:prstGeom prst="rect">
              <a:avLst/>
            </a:prstGeom>
          </p:spPr>
        </p:pic>
        <p:sp>
          <p:nvSpPr>
            <p:cNvPr id="10" name="Explosion 2 9">
              <a:extLst>
                <a:ext uri="{FF2B5EF4-FFF2-40B4-BE49-F238E27FC236}">
                  <a16:creationId xmlns:a16="http://schemas.microsoft.com/office/drawing/2014/main" id="{78E8D915-B59C-3758-DAA9-B9492E72F936}"/>
                </a:ext>
              </a:extLst>
            </p:cNvPr>
            <p:cNvSpPr/>
            <p:nvPr/>
          </p:nvSpPr>
          <p:spPr bwMode="auto">
            <a:xfrm>
              <a:off x="8323650" y="1861192"/>
              <a:ext cx="864096" cy="504056"/>
            </a:xfrm>
            <a:prstGeom prst="irregularSeal2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CA" sz="1000" b="0" i="0" u="none" strike="noStrike" cap="none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rPr>
                <a:t>Iteration 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26830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BE2A6F-B85E-54F8-C742-B70BBB90A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Balancing it all : The start-up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DA4C60-8960-7732-9787-DA1E7E4B64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755" y="1579183"/>
            <a:ext cx="1728192" cy="171091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A1E1EBE-B375-8909-4D77-13E7BA6E698E}"/>
              </a:ext>
            </a:extLst>
          </p:cNvPr>
          <p:cNvSpPr txBox="1"/>
          <p:nvPr/>
        </p:nvSpPr>
        <p:spPr>
          <a:xfrm>
            <a:off x="99741" y="1240629"/>
            <a:ext cx="22236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600" dirty="0"/>
              <a:t>Decision requirements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BC10F49-2D79-D641-1724-5593E9D3C703}"/>
              </a:ext>
            </a:extLst>
          </p:cNvPr>
          <p:cNvGrpSpPr/>
          <p:nvPr/>
        </p:nvGrpSpPr>
        <p:grpSpPr>
          <a:xfrm>
            <a:off x="3516937" y="4418685"/>
            <a:ext cx="5569908" cy="754224"/>
            <a:chOff x="3516937" y="4418685"/>
            <a:chExt cx="5569908" cy="75422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7F1E44E-E40A-EC32-D1D4-15649FA010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16937" y="4691733"/>
              <a:ext cx="5569908" cy="364297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37EDDAD-8C45-7A01-610B-80E59BCF787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48264" y="4418685"/>
              <a:ext cx="1475656" cy="754224"/>
            </a:xfrm>
            <a:prstGeom prst="rect">
              <a:avLst/>
            </a:prstGeom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6E3C3061-0222-808F-8105-D3C4B47037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59832" y="1212404"/>
            <a:ext cx="4822932" cy="273509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EA01315-A9CE-E548-0330-183A8EF40E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55554" y="1854382"/>
            <a:ext cx="4531291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566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BE2A6F-B85E-54F8-C742-B70BBB90A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Balancing it all : The multinational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DA4C60-8960-7732-9787-DA1E7E4B64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755" y="1579183"/>
            <a:ext cx="1728192" cy="171091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A1E1EBE-B375-8909-4D77-13E7BA6E698E}"/>
              </a:ext>
            </a:extLst>
          </p:cNvPr>
          <p:cNvSpPr txBox="1"/>
          <p:nvPr/>
        </p:nvSpPr>
        <p:spPr>
          <a:xfrm>
            <a:off x="99741" y="1240629"/>
            <a:ext cx="22236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600" dirty="0"/>
              <a:t>Decision requirements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BC10F49-2D79-D641-1724-5593E9D3C703}"/>
              </a:ext>
            </a:extLst>
          </p:cNvPr>
          <p:cNvGrpSpPr/>
          <p:nvPr/>
        </p:nvGrpSpPr>
        <p:grpSpPr>
          <a:xfrm>
            <a:off x="3516937" y="4418685"/>
            <a:ext cx="5569908" cy="754224"/>
            <a:chOff x="3516937" y="4418685"/>
            <a:chExt cx="5569908" cy="75422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7F1E44E-E40A-EC32-D1D4-15649FA010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16937" y="4691733"/>
              <a:ext cx="5569908" cy="364297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37EDDAD-8C45-7A01-610B-80E59BCF787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48264" y="4418685"/>
              <a:ext cx="1475656" cy="754224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F98C6803-6958-595C-F012-626D2F68EA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16937" y="1364276"/>
            <a:ext cx="4535551" cy="2842523"/>
          </a:xfrm>
          <a:prstGeom prst="rect">
            <a:avLst/>
          </a:prstGeom>
        </p:spPr>
      </p:pic>
      <p:pic>
        <p:nvPicPr>
          <p:cNvPr id="18434" name="Picture 2" descr="Free tools to quickly show postcode data on a map - Data in government">
            <a:extLst>
              <a:ext uri="{FF2B5EF4-FFF2-40B4-BE49-F238E27FC236}">
                <a16:creationId xmlns:a16="http://schemas.microsoft.com/office/drawing/2014/main" id="{D22427C8-6E85-066F-6464-47D76598CD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68"/>
          <a:stretch/>
        </p:blipFill>
        <p:spPr bwMode="auto">
          <a:xfrm>
            <a:off x="6766542" y="1394260"/>
            <a:ext cx="2320303" cy="2235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2826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06F26CD-E24E-9E9A-FEF8-A8108BC458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Takeaways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9536D21-7A5F-188D-6915-8D683CF7DB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dirty="0"/>
              <a:t>Data are organizational assets</a:t>
            </a:r>
          </a:p>
          <a:p>
            <a:r>
              <a:rPr lang="en-CA" dirty="0"/>
              <a:t>Data initiatives have formal frameworks to take from</a:t>
            </a:r>
          </a:p>
          <a:p>
            <a:r>
              <a:rPr lang="en-CA" dirty="0"/>
              <a:t>Data initiatives should be actively managed</a:t>
            </a:r>
          </a:p>
          <a:p>
            <a:r>
              <a:rPr lang="en-CA" dirty="0"/>
              <a:t>Opening up data can be viewed as a threat</a:t>
            </a:r>
          </a:p>
          <a:p>
            <a:r>
              <a:rPr lang="en-CA" dirty="0"/>
              <a:t>Data products benefit from a user-centered process</a:t>
            </a:r>
          </a:p>
          <a:p>
            <a:pPr lvl="1"/>
            <a:r>
              <a:rPr lang="en-CA" dirty="0"/>
              <a:t>… and </a:t>
            </a:r>
            <a:r>
              <a:rPr lang="en-CA" i="1" dirty="0"/>
              <a:t>you are not the user</a:t>
            </a:r>
            <a:r>
              <a:rPr lang="en-CA" dirty="0"/>
              <a:t>… </a:t>
            </a:r>
            <a:r>
              <a:rPr lang="en-CA" i="1" dirty="0"/>
              <a:t>nor is your client</a:t>
            </a:r>
          </a:p>
          <a:p>
            <a:r>
              <a:rPr lang="en-CA" dirty="0"/>
              <a:t>Data products should be built iteratively</a:t>
            </a:r>
          </a:p>
          <a:p>
            <a:r>
              <a:rPr lang="en-CA" dirty="0"/>
              <a:t>… and don’t fall in love with your data!</a:t>
            </a:r>
          </a:p>
        </p:txBody>
      </p:sp>
    </p:spTree>
    <p:extLst>
      <p:ext uri="{BB962C8B-B14F-4D97-AF65-F5344CB8AC3E}">
        <p14:creationId xmlns:p14="http://schemas.microsoft.com/office/powerpoint/2010/main" val="320115066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4F11B39-9100-3D4D-83CE-391950BC50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47865" y="2090612"/>
            <a:ext cx="5796135" cy="91318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none" lIns="0" tIns="0" rIns="0" bIns="0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defRPr/>
            </a:pPr>
            <a:endParaRPr lang="fr-FR" altLang="fr-FR">
              <a:solidFill>
                <a:srgbClr val="000000"/>
              </a:solidFill>
            </a:endParaRPr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C1F08CCB-D26D-6740-A0B7-733E514E27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91879" y="2139702"/>
            <a:ext cx="4824537" cy="810090"/>
          </a:xfrm>
        </p:spPr>
        <p:txBody>
          <a:bodyPr/>
          <a:lstStyle/>
          <a:p>
            <a:r>
              <a:rPr lang="fr-FR" sz="2800"/>
              <a:t>Don’t Forget…</a:t>
            </a:r>
            <a:br>
              <a:rPr lang="fr-FR" sz="2800"/>
            </a:br>
            <a:r>
              <a:rPr lang="fr-FR" sz="2800"/>
              <a:t>Manage data as a ASSET…</a:t>
            </a:r>
          </a:p>
        </p:txBody>
      </p:sp>
    </p:spTree>
    <p:extLst>
      <p:ext uri="{BB962C8B-B14F-4D97-AF65-F5344CB8AC3E}">
        <p14:creationId xmlns:p14="http://schemas.microsoft.com/office/powerpoint/2010/main" val="99412218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CA02EA-0B24-1FA9-9BD0-85975EAA5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544" y="638040"/>
            <a:ext cx="8496944" cy="514350"/>
          </a:xfrm>
        </p:spPr>
        <p:txBody>
          <a:bodyPr/>
          <a:lstStyle/>
          <a:p>
            <a:r>
              <a:rPr lang="en-CA" dirty="0"/>
              <a:t>Next step: keep an eye for growing trends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3D731BB-4ECB-C6BF-48E3-8D554BDC50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13880" y="1223559"/>
            <a:ext cx="5116240" cy="3883942"/>
          </a:xfr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91E1BD7C-2C4E-6042-5347-3D131E4B3C03}"/>
              </a:ext>
            </a:extLst>
          </p:cNvPr>
          <p:cNvSpPr/>
          <p:nvPr/>
        </p:nvSpPr>
        <p:spPr bwMode="auto">
          <a:xfrm>
            <a:off x="2771800" y="3057518"/>
            <a:ext cx="720080" cy="216024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397333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C54661D-FE68-32F6-2AAA-239A81262E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39552" y="1563638"/>
            <a:ext cx="2587699" cy="24477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CA02EA-0B24-1FA9-9BD0-85975EAA53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Next step: Balance expertise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4FF756-5BD7-E60B-AE16-E245F4764AC7}"/>
              </a:ext>
            </a:extLst>
          </p:cNvPr>
          <p:cNvSpPr txBox="1"/>
          <p:nvPr/>
        </p:nvSpPr>
        <p:spPr>
          <a:xfrm>
            <a:off x="4162926" y="1628274"/>
            <a:ext cx="427713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Business Intelligence at UdeS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BI Business Analyst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Data Architect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Data Analyst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Data Governance and </a:t>
            </a:r>
            <a:br>
              <a:rPr lang="en-CA" dirty="0"/>
            </a:br>
            <a:r>
              <a:rPr lang="en-CA" dirty="0"/>
              <a:t>Management Expert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B574DDB-A6DD-039F-98A9-AF11848AA50E}"/>
              </a:ext>
            </a:extLst>
          </p:cNvPr>
          <p:cNvCxnSpPr/>
          <p:nvPr/>
        </p:nvCxnSpPr>
        <p:spPr bwMode="auto">
          <a:xfrm flipH="1">
            <a:off x="1833401" y="2139702"/>
            <a:ext cx="2018519" cy="64273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oval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82854805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EFF3C7B-4C64-954D-945B-CB6E45BC846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dirty="0"/>
              <a:t>One idea, </a:t>
            </a:r>
            <a:br>
              <a:rPr lang="en-CA" dirty="0"/>
            </a:br>
            <a:r>
              <a:rPr lang="en-CA" dirty="0"/>
              <a:t>one suggestion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558B09F-BF7A-0047-20B6-F60929877F5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CA" dirty="0"/>
              <a:t>I want to hear from you!</a:t>
            </a:r>
          </a:p>
        </p:txBody>
      </p:sp>
    </p:spTree>
    <p:extLst>
      <p:ext uri="{BB962C8B-B14F-4D97-AF65-F5344CB8AC3E}">
        <p14:creationId xmlns:p14="http://schemas.microsoft.com/office/powerpoint/2010/main" val="23358888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EFF3C7B-4C64-954D-945B-CB6E45BC846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dirty="0"/>
              <a:t>Exercise 1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6C91777-44C8-884A-8B64-96FE12A382F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763343" y="1707654"/>
            <a:ext cx="5184596" cy="2403100"/>
          </a:xfrm>
        </p:spPr>
        <p:txBody>
          <a:bodyPr/>
          <a:lstStyle/>
          <a:p>
            <a:r>
              <a:rPr lang="en-CA" dirty="0"/>
              <a:t>To the best of your understanding, answer the following questions </a:t>
            </a:r>
            <a:r>
              <a:rPr lang="en-CA" b="1" i="1" dirty="0"/>
              <a:t>individually</a:t>
            </a:r>
            <a:r>
              <a:rPr lang="en-CA" dirty="0"/>
              <a:t>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Who is your client?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Who is your final user?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Are the data at your disposal ready to use?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What data product are you designing?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What is the goal of that data product?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After the data product delivery, then what?</a:t>
            </a:r>
          </a:p>
        </p:txBody>
      </p:sp>
    </p:spTree>
    <p:extLst>
      <p:ext uri="{BB962C8B-B14F-4D97-AF65-F5344CB8AC3E}">
        <p14:creationId xmlns:p14="http://schemas.microsoft.com/office/powerpoint/2010/main" val="26435537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632FE86-992B-6946-A8AA-EDDA67DB33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dirty="0"/>
              <a:t>INSIGHT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9F58966-C77C-C84E-8B54-9262F41E8C3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411418" y="2301478"/>
            <a:ext cx="6408737" cy="1206376"/>
          </a:xfrm>
        </p:spPr>
        <p:txBody>
          <a:bodyPr/>
          <a:lstStyle/>
          <a:p>
            <a:r>
              <a:rPr lang="en-CA" sz="3200" dirty="0"/>
              <a:t>People taking decisions often look for a simple(r) answer to complex issues</a:t>
            </a:r>
          </a:p>
        </p:txBody>
      </p:sp>
    </p:spTree>
    <p:extLst>
      <p:ext uri="{BB962C8B-B14F-4D97-AF65-F5344CB8AC3E}">
        <p14:creationId xmlns:p14="http://schemas.microsoft.com/office/powerpoint/2010/main" val="26833304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5F03979-20CE-417C-944A-470A58C7D8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Using BI : from data to value creation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A981A76-C9E8-739E-1B54-E055850419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Presentation plan</a:t>
            </a:r>
          </a:p>
          <a:p>
            <a:pPr lvl="1"/>
            <a:r>
              <a:rPr lang="en-CA" dirty="0"/>
              <a:t>A brief definition of BI</a:t>
            </a:r>
          </a:p>
          <a:p>
            <a:pPr lvl="1"/>
            <a:r>
              <a:rPr lang="en-CA" dirty="0"/>
              <a:t>Applying BI to the creation of a data product</a:t>
            </a:r>
          </a:p>
          <a:p>
            <a:pPr lvl="2"/>
            <a:r>
              <a:rPr lang="en-CA" dirty="0"/>
              <a:t>From a process perspective</a:t>
            </a:r>
          </a:p>
          <a:p>
            <a:pPr lvl="2"/>
            <a:r>
              <a:rPr lang="en-CA" dirty="0"/>
              <a:t>From a data and systems perspective</a:t>
            </a:r>
          </a:p>
          <a:p>
            <a:pPr lvl="2"/>
            <a:r>
              <a:rPr lang="en-CA" dirty="0"/>
              <a:t>From a business perspective</a:t>
            </a:r>
          </a:p>
          <a:p>
            <a:pPr lvl="1"/>
            <a:r>
              <a:rPr lang="en-CA" dirty="0"/>
              <a:t>Revisiting your data product through the BI lenses</a:t>
            </a:r>
          </a:p>
        </p:txBody>
      </p:sp>
    </p:spTree>
    <p:extLst>
      <p:ext uri="{BB962C8B-B14F-4D97-AF65-F5344CB8AC3E}">
        <p14:creationId xmlns:p14="http://schemas.microsoft.com/office/powerpoint/2010/main" val="25785971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EFF3C7B-4C64-954D-945B-CB6E45BC846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dirty="0"/>
              <a:t>What is BI ?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6C91777-44C8-884A-8B64-96FE12A382F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49796762"/>
      </p:ext>
    </p:extLst>
  </p:cSld>
  <p:clrMapOvr>
    <a:masterClrMapping/>
  </p:clrMapOvr>
</p:sld>
</file>

<file path=ppt/theme/theme1.xml><?xml version="1.0" encoding="utf-8"?>
<a:theme xmlns:a="http://schemas.openxmlformats.org/drawingml/2006/main" name="ThèmeUdeS">
  <a:themeElements>
    <a:clrScheme name="ThemeUdeS_2021">
      <a:dk1>
        <a:srgbClr val="000000"/>
      </a:dk1>
      <a:lt1>
        <a:srgbClr val="00A955"/>
      </a:lt1>
      <a:dk2>
        <a:srgbClr val="48695C"/>
      </a:dk2>
      <a:lt2>
        <a:srgbClr val="447C59"/>
      </a:lt2>
      <a:accent1>
        <a:srgbClr val="3C8F58"/>
      </a:accent1>
      <a:accent2>
        <a:srgbClr val="59AD55"/>
      </a:accent2>
      <a:accent3>
        <a:srgbClr val="79B551"/>
      </a:accent3>
      <a:accent4>
        <a:srgbClr val="95C14E"/>
      </a:accent4>
      <a:accent5>
        <a:srgbClr val="717868"/>
      </a:accent5>
      <a:accent6>
        <a:srgbClr val="E5A938"/>
      </a:accent6>
      <a:hlink>
        <a:srgbClr val="1D1D1D"/>
      </a:hlink>
      <a:folHlink>
        <a:srgbClr val="9DAF8A"/>
      </a:folHlink>
    </a:clrScheme>
    <a:fontScheme name="pale">
      <a:majorFont>
        <a:latin typeface="Arial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lnDef>
  </a:objectDefaults>
  <a:extraClrSchemeLst>
    <a:extraClrScheme>
      <a:clrScheme name="pal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al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al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al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al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al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al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al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al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al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al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al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UdeS-nouveau-01" id="{E82F4C7E-1D29-C14F-ADBB-0F40353886A1}" vid="{C330D889-CDBF-FB48-95A0-6699753CCEEB}"/>
    </a:ext>
  </a:extLst>
</a:theme>
</file>

<file path=ppt/theme/theme2.xml><?xml version="1.0" encoding="utf-8"?>
<a:theme xmlns:a="http://schemas.openxmlformats.org/drawingml/2006/main" name="Thèm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ThèmeUdeS</Template>
  <TotalTime>3915</TotalTime>
  <Words>2162</Words>
  <Application>Microsoft Macintosh PowerPoint</Application>
  <PresentationFormat>On-screen Show (16:9)</PresentationFormat>
  <Paragraphs>340</Paragraphs>
  <Slides>59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4" baseType="lpstr">
      <vt:lpstr>Arial</vt:lpstr>
      <vt:lpstr>Arial Narrow</vt:lpstr>
      <vt:lpstr>Lucida Grande</vt:lpstr>
      <vt:lpstr>Wingdings</vt:lpstr>
      <vt:lpstr>ThèmeUdeS</vt:lpstr>
      <vt:lpstr>CREATING VALUE FROM DATA</vt:lpstr>
      <vt:lpstr>Daniel Chamberland-Tremblay, Ph. D.</vt:lpstr>
      <vt:lpstr>Facts matter…</vt:lpstr>
      <vt:lpstr>… so you want to create a data product?</vt:lpstr>
      <vt:lpstr>… so you want to create a data product?</vt:lpstr>
      <vt:lpstr>Exercise 1</vt:lpstr>
      <vt:lpstr>INSIGHT</vt:lpstr>
      <vt:lpstr>Using BI : from data to value creation</vt:lpstr>
      <vt:lpstr>What is BI ?</vt:lpstr>
      <vt:lpstr>Business Intelligence</vt:lpstr>
      <vt:lpstr>Business Intelligence</vt:lpstr>
      <vt:lpstr>Creating value Through A better Understanding</vt:lpstr>
      <vt:lpstr>Creating value THROUGH the right  People-Process-technology combination</vt:lpstr>
      <vt:lpstr>Creating value THROUGH the right  People-Process-technology combination</vt:lpstr>
      <vt:lpstr>Addressing BI through different perspectives</vt:lpstr>
      <vt:lpstr>BI AS a  Technological proposition</vt:lpstr>
      <vt:lpstr>The data architecture</vt:lpstr>
      <vt:lpstr>BI REFERENCE Architecture</vt:lpstr>
      <vt:lpstr>BI Data Lake Architecture</vt:lpstr>
      <vt:lpstr>A TEchnology Architecture to avoid</vt:lpstr>
      <vt:lpstr>Takeaways</vt:lpstr>
      <vt:lpstr>BI AS a process</vt:lpstr>
      <vt:lpstr>Creating a data product is an iterative process</vt:lpstr>
      <vt:lpstr>PowerPoint Presentation</vt:lpstr>
      <vt:lpstr>Exercise 2</vt:lpstr>
      <vt:lpstr>On choosing measures and KPIs</vt:lpstr>
      <vt:lpstr>On choosing measures and KPIs</vt:lpstr>
      <vt:lpstr>On choosing measures and KPIs</vt:lpstr>
      <vt:lpstr>Exercise 3</vt:lpstr>
      <vt:lpstr>Takeaways</vt:lpstr>
      <vt:lpstr>BI AS a culture</vt:lpstr>
      <vt:lpstr>There are many Reasons to give access TO DATA</vt:lpstr>
      <vt:lpstr>Beware OF the Changing balance of Power</vt:lpstr>
      <vt:lpstr>obstacles and issues to BI implementation</vt:lpstr>
      <vt:lpstr>obstacles and issues to BI implementation</vt:lpstr>
      <vt:lpstr>FROM DATA Focus to BI Focus</vt:lpstr>
      <vt:lpstr>Takeaways</vt:lpstr>
      <vt:lpstr>CREATING meaningful Data products</vt:lpstr>
      <vt:lpstr>Defining the needs</vt:lpstr>
      <vt:lpstr>ARE YOU M.A.D. ?</vt:lpstr>
      <vt:lpstr>Most data development is an iterative Process</vt:lpstr>
      <vt:lpstr>BI vs. USER-Centered Development</vt:lpstr>
      <vt:lpstr>BI vs. Data Science</vt:lpstr>
      <vt:lpstr>BI in Action</vt:lpstr>
      <vt:lpstr>Visualization : Why and what </vt:lpstr>
      <vt:lpstr>The audience</vt:lpstr>
      <vt:lpstr>Choose the right approach for the right need</vt:lpstr>
      <vt:lpstr>PowerPoint Presentation</vt:lpstr>
      <vt:lpstr>Simple is beautiful</vt:lpstr>
      <vt:lpstr>Prepare your users</vt:lpstr>
      <vt:lpstr>Growing in complexity</vt:lpstr>
      <vt:lpstr>Growing in complexity</vt:lpstr>
      <vt:lpstr>Balancing it all : The start-up</vt:lpstr>
      <vt:lpstr>Balancing it all : The multinational</vt:lpstr>
      <vt:lpstr>Takeaways</vt:lpstr>
      <vt:lpstr>Don’t Forget… Manage data as a ASSET…</vt:lpstr>
      <vt:lpstr>Next step: keep an eye for growing trends</vt:lpstr>
      <vt:lpstr>Next step: Balance expertise</vt:lpstr>
      <vt:lpstr>One idea,  one suggestion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Business Intelligence (BI)</dc:title>
  <dc:creator>Daniel Chamberland-Tremblay</dc:creator>
  <cp:lastModifiedBy>Daniel Chamberland-Tremblay</cp:lastModifiedBy>
  <cp:revision>7</cp:revision>
  <cp:lastPrinted>2017-10-30T18:08:19Z</cp:lastPrinted>
  <dcterms:created xsi:type="dcterms:W3CDTF">2022-08-16T19:16:24Z</dcterms:created>
  <dcterms:modified xsi:type="dcterms:W3CDTF">2022-08-23T11:08:54Z</dcterms:modified>
</cp:coreProperties>
</file>